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8105775" cy="20507325"/>
  <p:notesSz cx="6858000" cy="9144000"/>
  <p:defaultTextStyle>
    <a:defPPr>
      <a:defRPr lang="ko-KR"/>
    </a:defPPr>
    <a:lvl1pPr marL="0" algn="l" defTabSz="914395" rtl="0" eaLnBrk="1" latinLnBrk="1" hangingPunct="1">
      <a:defRPr sz="1801" kern="1200">
        <a:solidFill>
          <a:schemeClr val="tx1"/>
        </a:solidFill>
        <a:latin typeface="+mn-lt"/>
        <a:ea typeface="+mn-ea"/>
        <a:cs typeface="+mn-cs"/>
      </a:defRPr>
    </a:lvl1pPr>
    <a:lvl2pPr marL="457196" algn="l" defTabSz="914395" rtl="0" eaLnBrk="1" latinLnBrk="1" hangingPunct="1">
      <a:defRPr sz="1801" kern="1200">
        <a:solidFill>
          <a:schemeClr val="tx1"/>
        </a:solidFill>
        <a:latin typeface="+mn-lt"/>
        <a:ea typeface="+mn-ea"/>
        <a:cs typeface="+mn-cs"/>
      </a:defRPr>
    </a:lvl2pPr>
    <a:lvl3pPr marL="914395" algn="l" defTabSz="914395" rtl="0" eaLnBrk="1" latinLnBrk="1" hangingPunct="1">
      <a:defRPr sz="1801" kern="1200">
        <a:solidFill>
          <a:schemeClr val="tx1"/>
        </a:solidFill>
        <a:latin typeface="+mn-lt"/>
        <a:ea typeface="+mn-ea"/>
        <a:cs typeface="+mn-cs"/>
      </a:defRPr>
    </a:lvl3pPr>
    <a:lvl4pPr marL="1371591" algn="l" defTabSz="914395" rtl="0" eaLnBrk="1" latinLnBrk="1" hangingPunct="1">
      <a:defRPr sz="1801" kern="1200">
        <a:solidFill>
          <a:schemeClr val="tx1"/>
        </a:solidFill>
        <a:latin typeface="+mn-lt"/>
        <a:ea typeface="+mn-ea"/>
        <a:cs typeface="+mn-cs"/>
      </a:defRPr>
    </a:lvl4pPr>
    <a:lvl5pPr marL="1828789" algn="l" defTabSz="914395" rtl="0" eaLnBrk="1" latinLnBrk="1" hangingPunct="1">
      <a:defRPr sz="1801" kern="1200">
        <a:solidFill>
          <a:schemeClr val="tx1"/>
        </a:solidFill>
        <a:latin typeface="+mn-lt"/>
        <a:ea typeface="+mn-ea"/>
        <a:cs typeface="+mn-cs"/>
      </a:defRPr>
    </a:lvl5pPr>
    <a:lvl6pPr marL="2285985" algn="l" defTabSz="914395" rtl="0" eaLnBrk="1" latinLnBrk="1" hangingPunct="1">
      <a:defRPr sz="1801" kern="1200">
        <a:solidFill>
          <a:schemeClr val="tx1"/>
        </a:solidFill>
        <a:latin typeface="+mn-lt"/>
        <a:ea typeface="+mn-ea"/>
        <a:cs typeface="+mn-cs"/>
      </a:defRPr>
    </a:lvl6pPr>
    <a:lvl7pPr marL="2743182" algn="l" defTabSz="914395" rtl="0" eaLnBrk="1" latinLnBrk="1" hangingPunct="1">
      <a:defRPr sz="1801" kern="1200">
        <a:solidFill>
          <a:schemeClr val="tx1"/>
        </a:solidFill>
        <a:latin typeface="+mn-lt"/>
        <a:ea typeface="+mn-ea"/>
        <a:cs typeface="+mn-cs"/>
      </a:defRPr>
    </a:lvl7pPr>
    <a:lvl8pPr marL="3200380" algn="l" defTabSz="914395" rtl="0" eaLnBrk="1" latinLnBrk="1" hangingPunct="1">
      <a:defRPr sz="1801" kern="1200">
        <a:solidFill>
          <a:schemeClr val="tx1"/>
        </a:solidFill>
        <a:latin typeface="+mn-lt"/>
        <a:ea typeface="+mn-ea"/>
        <a:cs typeface="+mn-cs"/>
      </a:defRPr>
    </a:lvl8pPr>
    <a:lvl9pPr marL="3657576" algn="l" defTabSz="914395" rtl="0" eaLnBrk="1" latinLnBrk="1" hangingPunct="1">
      <a:defRPr sz="180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9475E"/>
    <a:srgbClr val="2D00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607" autoAdjust="0"/>
    <p:restoredTop sz="94660"/>
  </p:normalViewPr>
  <p:slideViewPr>
    <p:cSldViewPr snapToGrid="0">
      <p:cViewPr>
        <p:scale>
          <a:sx n="25" d="100"/>
          <a:sy n="25" d="100"/>
        </p:scale>
        <p:origin x="4044" y="9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7933" y="3356177"/>
            <a:ext cx="6889909" cy="7139587"/>
          </a:xfrm>
        </p:spPr>
        <p:txBody>
          <a:bodyPr anchor="b"/>
          <a:lstStyle>
            <a:lvl1pPr algn="ctr">
              <a:defRPr sz="5319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13222" y="10771094"/>
            <a:ext cx="6079331" cy="4951188"/>
          </a:xfrm>
        </p:spPr>
        <p:txBody>
          <a:bodyPr/>
          <a:lstStyle>
            <a:lvl1pPr marL="0" indent="0" algn="ctr">
              <a:buNone/>
              <a:defRPr sz="2128"/>
            </a:lvl1pPr>
            <a:lvl2pPr marL="405308" indent="0" algn="ctr">
              <a:buNone/>
              <a:defRPr sz="1773"/>
            </a:lvl2pPr>
            <a:lvl3pPr marL="810616" indent="0" algn="ctr">
              <a:buNone/>
              <a:defRPr sz="1596"/>
            </a:lvl3pPr>
            <a:lvl4pPr marL="1215923" indent="0" algn="ctr">
              <a:buNone/>
              <a:defRPr sz="1418"/>
            </a:lvl4pPr>
            <a:lvl5pPr marL="1621231" indent="0" algn="ctr">
              <a:buNone/>
              <a:defRPr sz="1418"/>
            </a:lvl5pPr>
            <a:lvl6pPr marL="2026539" indent="0" algn="ctr">
              <a:buNone/>
              <a:defRPr sz="1418"/>
            </a:lvl6pPr>
            <a:lvl7pPr marL="2431847" indent="0" algn="ctr">
              <a:buNone/>
              <a:defRPr sz="1418"/>
            </a:lvl7pPr>
            <a:lvl8pPr marL="2837155" indent="0" algn="ctr">
              <a:buNone/>
              <a:defRPr sz="1418"/>
            </a:lvl8pPr>
            <a:lvl9pPr marL="3242462" indent="0" algn="ctr">
              <a:buNone/>
              <a:defRPr sz="1418"/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2B843-F466-4B17-9CC0-25CB23C32529}" type="datetimeFigureOut">
              <a:rPr lang="ko-KR" altLang="en-US" smtClean="0"/>
              <a:t>2019-08-02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9122F-6F89-4D9E-BD53-3CF3FDA77BB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397208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2B843-F466-4B17-9CC0-25CB23C32529}" type="datetimeFigureOut">
              <a:rPr lang="ko-KR" altLang="en-US" smtClean="0"/>
              <a:t>2019-08-02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9122F-6F89-4D9E-BD53-3CF3FDA77BB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023672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800696" y="1091825"/>
            <a:ext cx="1747808" cy="1737901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7272" y="1091825"/>
            <a:ext cx="5142101" cy="1737901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2B843-F466-4B17-9CC0-25CB23C32529}" type="datetimeFigureOut">
              <a:rPr lang="ko-KR" altLang="en-US" smtClean="0"/>
              <a:t>2019-08-02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9122F-6F89-4D9E-BD53-3CF3FDA77BB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93152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2B843-F466-4B17-9CC0-25CB23C32529}" type="datetimeFigureOut">
              <a:rPr lang="ko-KR" altLang="en-US" smtClean="0"/>
              <a:t>2019-08-02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9122F-6F89-4D9E-BD53-3CF3FDA77BB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01901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051" y="5112596"/>
            <a:ext cx="6991231" cy="8530476"/>
          </a:xfrm>
        </p:spPr>
        <p:txBody>
          <a:bodyPr anchor="b"/>
          <a:lstStyle>
            <a:lvl1pPr>
              <a:defRPr sz="5319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3051" y="13723774"/>
            <a:ext cx="6991231" cy="4485976"/>
          </a:xfrm>
        </p:spPr>
        <p:txBody>
          <a:bodyPr/>
          <a:lstStyle>
            <a:lvl1pPr marL="0" indent="0">
              <a:buNone/>
              <a:defRPr sz="2128">
                <a:solidFill>
                  <a:schemeClr val="tx1"/>
                </a:solidFill>
              </a:defRPr>
            </a:lvl1pPr>
            <a:lvl2pPr marL="405308" indent="0">
              <a:buNone/>
              <a:defRPr sz="1773">
                <a:solidFill>
                  <a:schemeClr val="tx1">
                    <a:tint val="75000"/>
                  </a:schemeClr>
                </a:solidFill>
              </a:defRPr>
            </a:lvl2pPr>
            <a:lvl3pPr marL="810616" indent="0">
              <a:buNone/>
              <a:defRPr sz="1596">
                <a:solidFill>
                  <a:schemeClr val="tx1">
                    <a:tint val="75000"/>
                  </a:schemeClr>
                </a:solidFill>
              </a:defRPr>
            </a:lvl3pPr>
            <a:lvl4pPr marL="1215923" indent="0">
              <a:buNone/>
              <a:defRPr sz="1418">
                <a:solidFill>
                  <a:schemeClr val="tx1">
                    <a:tint val="75000"/>
                  </a:schemeClr>
                </a:solidFill>
              </a:defRPr>
            </a:lvl4pPr>
            <a:lvl5pPr marL="1621231" indent="0">
              <a:buNone/>
              <a:defRPr sz="1418">
                <a:solidFill>
                  <a:schemeClr val="tx1">
                    <a:tint val="75000"/>
                  </a:schemeClr>
                </a:solidFill>
              </a:defRPr>
            </a:lvl5pPr>
            <a:lvl6pPr marL="2026539" indent="0">
              <a:buNone/>
              <a:defRPr sz="1418">
                <a:solidFill>
                  <a:schemeClr val="tx1">
                    <a:tint val="75000"/>
                  </a:schemeClr>
                </a:solidFill>
              </a:defRPr>
            </a:lvl6pPr>
            <a:lvl7pPr marL="2431847" indent="0">
              <a:buNone/>
              <a:defRPr sz="1418">
                <a:solidFill>
                  <a:schemeClr val="tx1">
                    <a:tint val="75000"/>
                  </a:schemeClr>
                </a:solidFill>
              </a:defRPr>
            </a:lvl7pPr>
            <a:lvl8pPr marL="2837155" indent="0">
              <a:buNone/>
              <a:defRPr sz="1418">
                <a:solidFill>
                  <a:schemeClr val="tx1">
                    <a:tint val="75000"/>
                  </a:schemeClr>
                </a:solidFill>
              </a:defRPr>
            </a:lvl8pPr>
            <a:lvl9pPr marL="3242462" indent="0">
              <a:buNone/>
              <a:defRPr sz="141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2B843-F466-4B17-9CC0-25CB23C32529}" type="datetimeFigureOut">
              <a:rPr lang="ko-KR" altLang="en-US" smtClean="0"/>
              <a:t>2019-08-02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9122F-6F89-4D9E-BD53-3CF3FDA77BB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76247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7272" y="5459126"/>
            <a:ext cx="3444954" cy="13011709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03549" y="5459126"/>
            <a:ext cx="3444954" cy="13011709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2B843-F466-4B17-9CC0-25CB23C32529}" type="datetimeFigureOut">
              <a:rPr lang="ko-KR" altLang="en-US" smtClean="0"/>
              <a:t>2019-08-02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9122F-6F89-4D9E-BD53-3CF3FDA77BB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5614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8328" y="1091829"/>
            <a:ext cx="6991231" cy="3963802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8329" y="5027144"/>
            <a:ext cx="3429122" cy="2463726"/>
          </a:xfrm>
        </p:spPr>
        <p:txBody>
          <a:bodyPr anchor="b"/>
          <a:lstStyle>
            <a:lvl1pPr marL="0" indent="0">
              <a:buNone/>
              <a:defRPr sz="2128" b="1"/>
            </a:lvl1pPr>
            <a:lvl2pPr marL="405308" indent="0">
              <a:buNone/>
              <a:defRPr sz="1773" b="1"/>
            </a:lvl2pPr>
            <a:lvl3pPr marL="810616" indent="0">
              <a:buNone/>
              <a:defRPr sz="1596" b="1"/>
            </a:lvl3pPr>
            <a:lvl4pPr marL="1215923" indent="0">
              <a:buNone/>
              <a:defRPr sz="1418" b="1"/>
            </a:lvl4pPr>
            <a:lvl5pPr marL="1621231" indent="0">
              <a:buNone/>
              <a:defRPr sz="1418" b="1"/>
            </a:lvl5pPr>
            <a:lvl6pPr marL="2026539" indent="0">
              <a:buNone/>
              <a:defRPr sz="1418" b="1"/>
            </a:lvl6pPr>
            <a:lvl7pPr marL="2431847" indent="0">
              <a:buNone/>
              <a:defRPr sz="1418" b="1"/>
            </a:lvl7pPr>
            <a:lvl8pPr marL="2837155" indent="0">
              <a:buNone/>
              <a:defRPr sz="1418" b="1"/>
            </a:lvl8pPr>
            <a:lvl9pPr marL="3242462" indent="0">
              <a:buNone/>
              <a:defRPr sz="1418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8329" y="7490870"/>
            <a:ext cx="3429122" cy="11017942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103549" y="5027144"/>
            <a:ext cx="3446010" cy="2463726"/>
          </a:xfrm>
        </p:spPr>
        <p:txBody>
          <a:bodyPr anchor="b"/>
          <a:lstStyle>
            <a:lvl1pPr marL="0" indent="0">
              <a:buNone/>
              <a:defRPr sz="2128" b="1"/>
            </a:lvl1pPr>
            <a:lvl2pPr marL="405308" indent="0">
              <a:buNone/>
              <a:defRPr sz="1773" b="1"/>
            </a:lvl2pPr>
            <a:lvl3pPr marL="810616" indent="0">
              <a:buNone/>
              <a:defRPr sz="1596" b="1"/>
            </a:lvl3pPr>
            <a:lvl4pPr marL="1215923" indent="0">
              <a:buNone/>
              <a:defRPr sz="1418" b="1"/>
            </a:lvl4pPr>
            <a:lvl5pPr marL="1621231" indent="0">
              <a:buNone/>
              <a:defRPr sz="1418" b="1"/>
            </a:lvl5pPr>
            <a:lvl6pPr marL="2026539" indent="0">
              <a:buNone/>
              <a:defRPr sz="1418" b="1"/>
            </a:lvl6pPr>
            <a:lvl7pPr marL="2431847" indent="0">
              <a:buNone/>
              <a:defRPr sz="1418" b="1"/>
            </a:lvl7pPr>
            <a:lvl8pPr marL="2837155" indent="0">
              <a:buNone/>
              <a:defRPr sz="1418" b="1"/>
            </a:lvl8pPr>
            <a:lvl9pPr marL="3242462" indent="0">
              <a:buNone/>
              <a:defRPr sz="1418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03549" y="7490870"/>
            <a:ext cx="3446010" cy="11017942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2B843-F466-4B17-9CC0-25CB23C32529}" type="datetimeFigureOut">
              <a:rPr lang="ko-KR" altLang="en-US" smtClean="0"/>
              <a:t>2019-08-02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9122F-6F89-4D9E-BD53-3CF3FDA77BB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13255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2B843-F466-4B17-9CC0-25CB23C32529}" type="datetimeFigureOut">
              <a:rPr lang="ko-KR" altLang="en-US" smtClean="0"/>
              <a:t>2019-08-02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9122F-6F89-4D9E-BD53-3CF3FDA77BB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604822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2B843-F466-4B17-9CC0-25CB23C32529}" type="datetimeFigureOut">
              <a:rPr lang="ko-KR" altLang="en-US" smtClean="0"/>
              <a:t>2019-08-02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9122F-6F89-4D9E-BD53-3CF3FDA77BB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01414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8328" y="1367155"/>
            <a:ext cx="2614323" cy="4785043"/>
          </a:xfrm>
        </p:spPr>
        <p:txBody>
          <a:bodyPr anchor="b"/>
          <a:lstStyle>
            <a:lvl1pPr>
              <a:defRPr sz="2837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46010" y="2952679"/>
            <a:ext cx="4103549" cy="14573493"/>
          </a:xfrm>
        </p:spPr>
        <p:txBody>
          <a:bodyPr/>
          <a:lstStyle>
            <a:lvl1pPr>
              <a:defRPr sz="2837"/>
            </a:lvl1pPr>
            <a:lvl2pPr>
              <a:defRPr sz="2482"/>
            </a:lvl2pPr>
            <a:lvl3pPr>
              <a:defRPr sz="2128"/>
            </a:lvl3pPr>
            <a:lvl4pPr>
              <a:defRPr sz="1773"/>
            </a:lvl4pPr>
            <a:lvl5pPr>
              <a:defRPr sz="1773"/>
            </a:lvl5pPr>
            <a:lvl6pPr>
              <a:defRPr sz="1773"/>
            </a:lvl6pPr>
            <a:lvl7pPr>
              <a:defRPr sz="1773"/>
            </a:lvl7pPr>
            <a:lvl8pPr>
              <a:defRPr sz="1773"/>
            </a:lvl8pPr>
            <a:lvl9pPr>
              <a:defRPr sz="1773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8328" y="6152197"/>
            <a:ext cx="2614323" cy="11397707"/>
          </a:xfrm>
        </p:spPr>
        <p:txBody>
          <a:bodyPr/>
          <a:lstStyle>
            <a:lvl1pPr marL="0" indent="0">
              <a:buNone/>
              <a:defRPr sz="1418"/>
            </a:lvl1pPr>
            <a:lvl2pPr marL="405308" indent="0">
              <a:buNone/>
              <a:defRPr sz="1241"/>
            </a:lvl2pPr>
            <a:lvl3pPr marL="810616" indent="0">
              <a:buNone/>
              <a:defRPr sz="1064"/>
            </a:lvl3pPr>
            <a:lvl4pPr marL="1215923" indent="0">
              <a:buNone/>
              <a:defRPr sz="887"/>
            </a:lvl4pPr>
            <a:lvl5pPr marL="1621231" indent="0">
              <a:buNone/>
              <a:defRPr sz="887"/>
            </a:lvl5pPr>
            <a:lvl6pPr marL="2026539" indent="0">
              <a:buNone/>
              <a:defRPr sz="887"/>
            </a:lvl6pPr>
            <a:lvl7pPr marL="2431847" indent="0">
              <a:buNone/>
              <a:defRPr sz="887"/>
            </a:lvl7pPr>
            <a:lvl8pPr marL="2837155" indent="0">
              <a:buNone/>
              <a:defRPr sz="887"/>
            </a:lvl8pPr>
            <a:lvl9pPr marL="3242462" indent="0">
              <a:buNone/>
              <a:defRPr sz="887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2B843-F466-4B17-9CC0-25CB23C32529}" type="datetimeFigureOut">
              <a:rPr lang="ko-KR" altLang="en-US" smtClean="0"/>
              <a:t>2019-08-02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9122F-6F89-4D9E-BD53-3CF3FDA77BB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397364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8328" y="1367155"/>
            <a:ext cx="2614323" cy="4785043"/>
          </a:xfrm>
        </p:spPr>
        <p:txBody>
          <a:bodyPr anchor="b"/>
          <a:lstStyle>
            <a:lvl1pPr>
              <a:defRPr sz="2837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446010" y="2952679"/>
            <a:ext cx="4103549" cy="14573493"/>
          </a:xfrm>
        </p:spPr>
        <p:txBody>
          <a:bodyPr anchor="t"/>
          <a:lstStyle>
            <a:lvl1pPr marL="0" indent="0">
              <a:buNone/>
              <a:defRPr sz="2837"/>
            </a:lvl1pPr>
            <a:lvl2pPr marL="405308" indent="0">
              <a:buNone/>
              <a:defRPr sz="2482"/>
            </a:lvl2pPr>
            <a:lvl3pPr marL="810616" indent="0">
              <a:buNone/>
              <a:defRPr sz="2128"/>
            </a:lvl3pPr>
            <a:lvl4pPr marL="1215923" indent="0">
              <a:buNone/>
              <a:defRPr sz="1773"/>
            </a:lvl4pPr>
            <a:lvl5pPr marL="1621231" indent="0">
              <a:buNone/>
              <a:defRPr sz="1773"/>
            </a:lvl5pPr>
            <a:lvl6pPr marL="2026539" indent="0">
              <a:buNone/>
              <a:defRPr sz="1773"/>
            </a:lvl6pPr>
            <a:lvl7pPr marL="2431847" indent="0">
              <a:buNone/>
              <a:defRPr sz="1773"/>
            </a:lvl7pPr>
            <a:lvl8pPr marL="2837155" indent="0">
              <a:buNone/>
              <a:defRPr sz="1773"/>
            </a:lvl8pPr>
            <a:lvl9pPr marL="3242462" indent="0">
              <a:buNone/>
              <a:defRPr sz="1773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8328" y="6152197"/>
            <a:ext cx="2614323" cy="11397707"/>
          </a:xfrm>
        </p:spPr>
        <p:txBody>
          <a:bodyPr/>
          <a:lstStyle>
            <a:lvl1pPr marL="0" indent="0">
              <a:buNone/>
              <a:defRPr sz="1418"/>
            </a:lvl1pPr>
            <a:lvl2pPr marL="405308" indent="0">
              <a:buNone/>
              <a:defRPr sz="1241"/>
            </a:lvl2pPr>
            <a:lvl3pPr marL="810616" indent="0">
              <a:buNone/>
              <a:defRPr sz="1064"/>
            </a:lvl3pPr>
            <a:lvl4pPr marL="1215923" indent="0">
              <a:buNone/>
              <a:defRPr sz="887"/>
            </a:lvl4pPr>
            <a:lvl5pPr marL="1621231" indent="0">
              <a:buNone/>
              <a:defRPr sz="887"/>
            </a:lvl5pPr>
            <a:lvl6pPr marL="2026539" indent="0">
              <a:buNone/>
              <a:defRPr sz="887"/>
            </a:lvl6pPr>
            <a:lvl7pPr marL="2431847" indent="0">
              <a:buNone/>
              <a:defRPr sz="887"/>
            </a:lvl7pPr>
            <a:lvl8pPr marL="2837155" indent="0">
              <a:buNone/>
              <a:defRPr sz="887"/>
            </a:lvl8pPr>
            <a:lvl9pPr marL="3242462" indent="0">
              <a:buNone/>
              <a:defRPr sz="887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2B843-F466-4B17-9CC0-25CB23C32529}" type="datetimeFigureOut">
              <a:rPr lang="ko-KR" altLang="en-US" smtClean="0"/>
              <a:t>2019-08-02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9122F-6F89-4D9E-BD53-3CF3FDA77BB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87504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7272" y="1091829"/>
            <a:ext cx="6991231" cy="39638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7272" y="5459126"/>
            <a:ext cx="6991231" cy="130117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7272" y="19007257"/>
            <a:ext cx="1823799" cy="1091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6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C2B843-F466-4B17-9CC0-25CB23C32529}" type="datetimeFigureOut">
              <a:rPr lang="ko-KR" altLang="en-US" smtClean="0"/>
              <a:t>2019-08-02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85038" y="19007257"/>
            <a:ext cx="2735699" cy="1091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6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4704" y="19007257"/>
            <a:ext cx="1823799" cy="1091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9122F-6F89-4D9E-BD53-3CF3FDA77BB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1282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810616" rtl="0" eaLnBrk="1" latinLnBrk="1" hangingPunct="1">
        <a:lnSpc>
          <a:spcPct val="90000"/>
        </a:lnSpc>
        <a:spcBef>
          <a:spcPct val="0"/>
        </a:spcBef>
        <a:buNone/>
        <a:defRPr sz="390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2654" indent="-202654" algn="l" defTabSz="810616" rtl="0" eaLnBrk="1" latinLnBrk="1" hangingPunct="1">
        <a:lnSpc>
          <a:spcPct val="90000"/>
        </a:lnSpc>
        <a:spcBef>
          <a:spcPts val="887"/>
        </a:spcBef>
        <a:buFont typeface="Arial" panose="020B0604020202020204" pitchFamily="34" charset="0"/>
        <a:buChar char="•"/>
        <a:defRPr sz="2482" kern="1200">
          <a:solidFill>
            <a:schemeClr val="tx1"/>
          </a:solidFill>
          <a:latin typeface="+mn-lt"/>
          <a:ea typeface="+mn-ea"/>
          <a:cs typeface="+mn-cs"/>
        </a:defRPr>
      </a:lvl1pPr>
      <a:lvl2pPr marL="607962" indent="-202654" algn="l" defTabSz="810616" rtl="0" eaLnBrk="1" latinLnBrk="1" hangingPunct="1">
        <a:lnSpc>
          <a:spcPct val="90000"/>
        </a:lnSpc>
        <a:spcBef>
          <a:spcPts val="443"/>
        </a:spcBef>
        <a:buFont typeface="Arial" panose="020B0604020202020204" pitchFamily="34" charset="0"/>
        <a:buChar char="•"/>
        <a:defRPr sz="2128" kern="1200">
          <a:solidFill>
            <a:schemeClr val="tx1"/>
          </a:solidFill>
          <a:latin typeface="+mn-lt"/>
          <a:ea typeface="+mn-ea"/>
          <a:cs typeface="+mn-cs"/>
        </a:defRPr>
      </a:lvl2pPr>
      <a:lvl3pPr marL="1013270" indent="-202654" algn="l" defTabSz="810616" rtl="0" eaLnBrk="1" latinLnBrk="1" hangingPunct="1">
        <a:lnSpc>
          <a:spcPct val="90000"/>
        </a:lnSpc>
        <a:spcBef>
          <a:spcPts val="443"/>
        </a:spcBef>
        <a:buFont typeface="Arial" panose="020B0604020202020204" pitchFamily="34" charset="0"/>
        <a:buChar char="•"/>
        <a:defRPr sz="1773" kern="1200">
          <a:solidFill>
            <a:schemeClr val="tx1"/>
          </a:solidFill>
          <a:latin typeface="+mn-lt"/>
          <a:ea typeface="+mn-ea"/>
          <a:cs typeface="+mn-cs"/>
        </a:defRPr>
      </a:lvl3pPr>
      <a:lvl4pPr marL="1418577" indent="-202654" algn="l" defTabSz="810616" rtl="0" eaLnBrk="1" latinLnBrk="1" hangingPunct="1">
        <a:lnSpc>
          <a:spcPct val="90000"/>
        </a:lnSpc>
        <a:spcBef>
          <a:spcPts val="443"/>
        </a:spcBef>
        <a:buFont typeface="Arial" panose="020B0604020202020204" pitchFamily="34" charset="0"/>
        <a:buChar char="•"/>
        <a:defRPr sz="1596" kern="1200">
          <a:solidFill>
            <a:schemeClr val="tx1"/>
          </a:solidFill>
          <a:latin typeface="+mn-lt"/>
          <a:ea typeface="+mn-ea"/>
          <a:cs typeface="+mn-cs"/>
        </a:defRPr>
      </a:lvl4pPr>
      <a:lvl5pPr marL="1823885" indent="-202654" algn="l" defTabSz="810616" rtl="0" eaLnBrk="1" latinLnBrk="1" hangingPunct="1">
        <a:lnSpc>
          <a:spcPct val="90000"/>
        </a:lnSpc>
        <a:spcBef>
          <a:spcPts val="443"/>
        </a:spcBef>
        <a:buFont typeface="Arial" panose="020B0604020202020204" pitchFamily="34" charset="0"/>
        <a:buChar char="•"/>
        <a:defRPr sz="1596" kern="1200">
          <a:solidFill>
            <a:schemeClr val="tx1"/>
          </a:solidFill>
          <a:latin typeface="+mn-lt"/>
          <a:ea typeface="+mn-ea"/>
          <a:cs typeface="+mn-cs"/>
        </a:defRPr>
      </a:lvl5pPr>
      <a:lvl6pPr marL="2229193" indent="-202654" algn="l" defTabSz="810616" rtl="0" eaLnBrk="1" latinLnBrk="1" hangingPunct="1">
        <a:lnSpc>
          <a:spcPct val="90000"/>
        </a:lnSpc>
        <a:spcBef>
          <a:spcPts val="443"/>
        </a:spcBef>
        <a:buFont typeface="Arial" panose="020B0604020202020204" pitchFamily="34" charset="0"/>
        <a:buChar char="•"/>
        <a:defRPr sz="1596" kern="1200">
          <a:solidFill>
            <a:schemeClr val="tx1"/>
          </a:solidFill>
          <a:latin typeface="+mn-lt"/>
          <a:ea typeface="+mn-ea"/>
          <a:cs typeface="+mn-cs"/>
        </a:defRPr>
      </a:lvl6pPr>
      <a:lvl7pPr marL="2634501" indent="-202654" algn="l" defTabSz="810616" rtl="0" eaLnBrk="1" latinLnBrk="1" hangingPunct="1">
        <a:lnSpc>
          <a:spcPct val="90000"/>
        </a:lnSpc>
        <a:spcBef>
          <a:spcPts val="443"/>
        </a:spcBef>
        <a:buFont typeface="Arial" panose="020B0604020202020204" pitchFamily="34" charset="0"/>
        <a:buChar char="•"/>
        <a:defRPr sz="1596" kern="1200">
          <a:solidFill>
            <a:schemeClr val="tx1"/>
          </a:solidFill>
          <a:latin typeface="+mn-lt"/>
          <a:ea typeface="+mn-ea"/>
          <a:cs typeface="+mn-cs"/>
        </a:defRPr>
      </a:lvl7pPr>
      <a:lvl8pPr marL="3039809" indent="-202654" algn="l" defTabSz="810616" rtl="0" eaLnBrk="1" latinLnBrk="1" hangingPunct="1">
        <a:lnSpc>
          <a:spcPct val="90000"/>
        </a:lnSpc>
        <a:spcBef>
          <a:spcPts val="443"/>
        </a:spcBef>
        <a:buFont typeface="Arial" panose="020B0604020202020204" pitchFamily="34" charset="0"/>
        <a:buChar char="•"/>
        <a:defRPr sz="1596" kern="1200">
          <a:solidFill>
            <a:schemeClr val="tx1"/>
          </a:solidFill>
          <a:latin typeface="+mn-lt"/>
          <a:ea typeface="+mn-ea"/>
          <a:cs typeface="+mn-cs"/>
        </a:defRPr>
      </a:lvl8pPr>
      <a:lvl9pPr marL="3445116" indent="-202654" algn="l" defTabSz="810616" rtl="0" eaLnBrk="1" latinLnBrk="1" hangingPunct="1">
        <a:lnSpc>
          <a:spcPct val="90000"/>
        </a:lnSpc>
        <a:spcBef>
          <a:spcPts val="443"/>
        </a:spcBef>
        <a:buFont typeface="Arial" panose="020B0604020202020204" pitchFamily="34" charset="0"/>
        <a:buChar char="•"/>
        <a:defRPr sz="15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0616" rtl="0" eaLnBrk="1" latinLnBrk="1" hangingPunct="1">
        <a:defRPr sz="1596" kern="1200">
          <a:solidFill>
            <a:schemeClr val="tx1"/>
          </a:solidFill>
          <a:latin typeface="+mn-lt"/>
          <a:ea typeface="+mn-ea"/>
          <a:cs typeface="+mn-cs"/>
        </a:defRPr>
      </a:lvl1pPr>
      <a:lvl2pPr marL="405308" algn="l" defTabSz="810616" rtl="0" eaLnBrk="1" latinLnBrk="1" hangingPunct="1">
        <a:defRPr sz="1596" kern="1200">
          <a:solidFill>
            <a:schemeClr val="tx1"/>
          </a:solidFill>
          <a:latin typeface="+mn-lt"/>
          <a:ea typeface="+mn-ea"/>
          <a:cs typeface="+mn-cs"/>
        </a:defRPr>
      </a:lvl2pPr>
      <a:lvl3pPr marL="810616" algn="l" defTabSz="810616" rtl="0" eaLnBrk="1" latinLnBrk="1" hangingPunct="1">
        <a:defRPr sz="1596" kern="1200">
          <a:solidFill>
            <a:schemeClr val="tx1"/>
          </a:solidFill>
          <a:latin typeface="+mn-lt"/>
          <a:ea typeface="+mn-ea"/>
          <a:cs typeface="+mn-cs"/>
        </a:defRPr>
      </a:lvl3pPr>
      <a:lvl4pPr marL="1215923" algn="l" defTabSz="810616" rtl="0" eaLnBrk="1" latinLnBrk="1" hangingPunct="1">
        <a:defRPr sz="1596" kern="1200">
          <a:solidFill>
            <a:schemeClr val="tx1"/>
          </a:solidFill>
          <a:latin typeface="+mn-lt"/>
          <a:ea typeface="+mn-ea"/>
          <a:cs typeface="+mn-cs"/>
        </a:defRPr>
      </a:lvl4pPr>
      <a:lvl5pPr marL="1621231" algn="l" defTabSz="810616" rtl="0" eaLnBrk="1" latinLnBrk="1" hangingPunct="1">
        <a:defRPr sz="1596" kern="1200">
          <a:solidFill>
            <a:schemeClr val="tx1"/>
          </a:solidFill>
          <a:latin typeface="+mn-lt"/>
          <a:ea typeface="+mn-ea"/>
          <a:cs typeface="+mn-cs"/>
        </a:defRPr>
      </a:lvl5pPr>
      <a:lvl6pPr marL="2026539" algn="l" defTabSz="810616" rtl="0" eaLnBrk="1" latinLnBrk="1" hangingPunct="1">
        <a:defRPr sz="1596" kern="1200">
          <a:solidFill>
            <a:schemeClr val="tx1"/>
          </a:solidFill>
          <a:latin typeface="+mn-lt"/>
          <a:ea typeface="+mn-ea"/>
          <a:cs typeface="+mn-cs"/>
        </a:defRPr>
      </a:lvl6pPr>
      <a:lvl7pPr marL="2431847" algn="l" defTabSz="810616" rtl="0" eaLnBrk="1" latinLnBrk="1" hangingPunct="1">
        <a:defRPr sz="1596" kern="1200">
          <a:solidFill>
            <a:schemeClr val="tx1"/>
          </a:solidFill>
          <a:latin typeface="+mn-lt"/>
          <a:ea typeface="+mn-ea"/>
          <a:cs typeface="+mn-cs"/>
        </a:defRPr>
      </a:lvl7pPr>
      <a:lvl8pPr marL="2837155" algn="l" defTabSz="810616" rtl="0" eaLnBrk="1" latinLnBrk="1" hangingPunct="1">
        <a:defRPr sz="1596" kern="1200">
          <a:solidFill>
            <a:schemeClr val="tx1"/>
          </a:solidFill>
          <a:latin typeface="+mn-lt"/>
          <a:ea typeface="+mn-ea"/>
          <a:cs typeface="+mn-cs"/>
        </a:defRPr>
      </a:lvl8pPr>
      <a:lvl9pPr marL="3242462" algn="l" defTabSz="810616" rtl="0" eaLnBrk="1" latinLnBrk="1" hangingPunct="1">
        <a:defRPr sz="15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525" y="0"/>
            <a:ext cx="8115300" cy="3481388"/>
          </a:xfrm>
          <a:prstGeom prst="rect">
            <a:avLst/>
          </a:prstGeom>
        </p:spPr>
      </p:pic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-9525" y="905648"/>
            <a:ext cx="8105775" cy="1139052"/>
          </a:xfrm>
          <a:prstGeom prst="rect">
            <a:avLst/>
          </a:prstGeom>
        </p:spPr>
        <p:txBody>
          <a:bodyPr wrap="square" lIns="0" tIns="0" rIns="0" bIns="0" anchor="ctr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None/>
              <a:defRPr lang="en-US" altLang="ko-KR" sz="2000" dirty="0" smtClean="0">
                <a:latin typeface="Microsoft Sans Serif" pitchFamily="34" charset="0"/>
                <a:ea typeface="+mj-ea"/>
                <a:cs typeface="Microsoft Sans Serif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latin typeface="+mn-lt"/>
                <a:ea typeface="+mn-ea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latin typeface="+mn-lt"/>
                <a:ea typeface="+mn-ea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latin typeface="+mn-lt"/>
                <a:ea typeface="+mn-ea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latin typeface="+mn-lt"/>
                <a:ea typeface="+mn-ea"/>
              </a:defRPr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9pPr>
          </a:lstStyle>
          <a:p>
            <a:pPr marL="0" indent="0" algn="ctr">
              <a:spcBef>
                <a:spcPts val="0"/>
              </a:spcBef>
              <a:defRPr/>
            </a:pPr>
            <a:r>
              <a:rPr lang="ko-KR" altLang="en-US" sz="3600" b="1" dirty="0" smtClean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Tahoma" pitchFamily="34" charset="0"/>
              </a:rPr>
              <a:t>글로벌 </a:t>
            </a:r>
            <a:r>
              <a:rPr lang="en-US" altLang="ko-KR" sz="36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Tahoma" pitchFamily="34" charset="0"/>
              </a:rPr>
              <a:t>ICT</a:t>
            </a:r>
            <a:r>
              <a:rPr lang="ko-KR" altLang="en-US" sz="36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Tahoma" pitchFamily="34" charset="0"/>
              </a:rPr>
              <a:t>융합 스마트 섬유제품</a:t>
            </a:r>
            <a:endParaRPr lang="en-US" altLang="ko-KR" sz="3600" b="1" dirty="0" smtClean="0">
              <a:solidFill>
                <a:schemeClr val="accent4">
                  <a:lumMod val="20000"/>
                  <a:lumOff val="80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  <a:cs typeface="Tahoma" pitchFamily="34" charset="0"/>
            </a:endParaRPr>
          </a:p>
          <a:p>
            <a:pPr marL="0" indent="0" algn="ctr">
              <a:spcBef>
                <a:spcPts val="0"/>
              </a:spcBef>
              <a:defRPr/>
            </a:pPr>
            <a:r>
              <a:rPr lang="ko-KR" altLang="en-US" sz="3600" b="1" dirty="0" smtClean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Tahoma" pitchFamily="34" charset="0"/>
              </a:rPr>
              <a:t>동향 세미나</a:t>
            </a:r>
            <a:endParaRPr sz="36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cs typeface="Tahoma" pitchFamily="34" charset="0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0" y="2486044"/>
            <a:ext cx="8105775" cy="276999"/>
          </a:xfrm>
          <a:prstGeom prst="rect">
            <a:avLst/>
          </a:prstGeom>
        </p:spPr>
        <p:txBody>
          <a:bodyPr wrap="square" lIns="0" tIns="0" rIns="0" bIns="0" anchor="ctr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None/>
              <a:defRPr lang="en-US" altLang="ko-KR" sz="2000" dirty="0" smtClean="0">
                <a:latin typeface="Microsoft Sans Serif" pitchFamily="34" charset="0"/>
                <a:ea typeface="+mj-ea"/>
                <a:cs typeface="Microsoft Sans Serif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latin typeface="+mn-lt"/>
                <a:ea typeface="+mn-ea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latin typeface="+mn-lt"/>
                <a:ea typeface="+mn-ea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latin typeface="+mn-lt"/>
                <a:ea typeface="+mn-ea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latin typeface="+mn-lt"/>
                <a:ea typeface="+mn-ea"/>
              </a:defRPr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9pPr>
          </a:lstStyle>
          <a:p>
            <a:pPr marL="0" indent="0" algn="ctr">
              <a:spcBef>
                <a:spcPts val="0"/>
              </a:spcBef>
              <a:defRPr/>
            </a:pPr>
            <a:r>
              <a:rPr lang="en-US" sz="1800" b="1" dirty="0" smtClean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Tahoma" pitchFamily="34" charset="0"/>
              </a:rPr>
              <a:t>2019.08.28.(</a:t>
            </a:r>
            <a:r>
              <a:rPr lang="ko-KR" altLang="en-US" sz="1800" b="1" dirty="0" smtClean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Tahoma" pitchFamily="34" charset="0"/>
              </a:rPr>
              <a:t>수</a:t>
            </a:r>
            <a:r>
              <a:rPr lang="en-US" altLang="ko-KR" sz="1800" b="1" dirty="0" smtClean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Tahoma" pitchFamily="34" charset="0"/>
              </a:rPr>
              <a:t>) 13:00~17:00   l   </a:t>
            </a:r>
            <a:r>
              <a:rPr lang="ko-KR" altLang="en-US" sz="1800" b="1" dirty="0" smtClean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Tahoma" pitchFamily="34" charset="0"/>
              </a:rPr>
              <a:t>코엑스 컨퍼런스룸 </a:t>
            </a:r>
            <a:r>
              <a:rPr lang="en-US" altLang="ko-KR" sz="1800" b="1" dirty="0" smtClean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Tahoma" pitchFamily="34" charset="0"/>
              </a:rPr>
              <a:t>308</a:t>
            </a:r>
            <a:r>
              <a:rPr lang="ko-KR" altLang="en-US" sz="1800" b="1" dirty="0" smtClean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Tahoma" pitchFamily="34" charset="0"/>
              </a:rPr>
              <a:t>호</a:t>
            </a:r>
            <a:endParaRPr sz="18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cs typeface="Tahoma" pitchFamily="34" charset="0"/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-9526" y="3925371"/>
            <a:ext cx="8105775" cy="430887"/>
          </a:xfrm>
          <a:prstGeom prst="rect">
            <a:avLst/>
          </a:prstGeom>
        </p:spPr>
        <p:txBody>
          <a:bodyPr wrap="square" lIns="0" tIns="0" rIns="0" bIns="0" anchor="ctr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None/>
              <a:defRPr lang="en-US" altLang="ko-KR" sz="2000" dirty="0" smtClean="0">
                <a:latin typeface="Microsoft Sans Serif" pitchFamily="34" charset="0"/>
                <a:ea typeface="+mj-ea"/>
                <a:cs typeface="Microsoft Sans Serif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latin typeface="+mn-lt"/>
                <a:ea typeface="+mn-ea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latin typeface="+mn-lt"/>
                <a:ea typeface="+mn-ea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latin typeface="+mn-lt"/>
                <a:ea typeface="+mn-ea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latin typeface="+mn-lt"/>
                <a:ea typeface="+mn-ea"/>
              </a:defRPr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9pPr>
          </a:lstStyle>
          <a:p>
            <a:pPr marL="0" indent="0" algn="ctr">
              <a:spcBef>
                <a:spcPts val="0"/>
              </a:spcBef>
              <a:defRPr/>
            </a:pPr>
            <a:r>
              <a:rPr lang="en-US" sz="2800" dirty="0" smtClean="0">
                <a:latin typeface="나눔바른고딕" panose="020B0603020101020101" pitchFamily="50" charset="-127"/>
                <a:ea typeface="나눔바른고딕" panose="020B0603020101020101" pitchFamily="50" charset="-127"/>
                <a:cs typeface="Tahoma" pitchFamily="34" charset="0"/>
              </a:rPr>
              <a:t>Welcome Message</a:t>
            </a:r>
            <a:endParaRPr sz="2800" dirty="0">
              <a:latin typeface="나눔바른고딕" panose="020B0603020101020101" pitchFamily="50" charset="-127"/>
              <a:ea typeface="나눔바른고딕" panose="020B0603020101020101" pitchFamily="50" charset="-127"/>
              <a:cs typeface="Tahoma" pitchFamily="34" charset="0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417511" y="4800241"/>
            <a:ext cx="7251700" cy="969496"/>
          </a:xfrm>
          <a:prstGeom prst="rect">
            <a:avLst/>
          </a:prstGeom>
        </p:spPr>
        <p:txBody>
          <a:bodyPr wrap="square" lIns="0" tIns="0" rIns="0" bIns="0" anchor="ctr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None/>
              <a:defRPr lang="en-US" altLang="ko-KR" sz="2000" dirty="0" smtClean="0">
                <a:latin typeface="Microsoft Sans Serif" pitchFamily="34" charset="0"/>
                <a:ea typeface="+mj-ea"/>
                <a:cs typeface="Microsoft Sans Serif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latin typeface="+mn-lt"/>
                <a:ea typeface="+mn-ea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latin typeface="+mn-lt"/>
                <a:ea typeface="+mn-ea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latin typeface="+mn-lt"/>
                <a:ea typeface="+mn-ea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latin typeface="+mn-lt"/>
                <a:ea typeface="+mn-ea"/>
              </a:defRPr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9pPr>
          </a:lstStyle>
          <a:p>
            <a:pPr marL="0" indent="0" algn="ctr">
              <a:lnSpc>
                <a:spcPct val="150000"/>
              </a:lnSpc>
              <a:spcBef>
                <a:spcPts val="0"/>
              </a:spcBef>
              <a:defRPr/>
            </a:pPr>
            <a:r>
              <a:rPr lang="ko-KR" altLang="en-US" sz="1400" dirty="0" smtClean="0">
                <a:latin typeface="나눔바른고딕" panose="020B0603020101020101" pitchFamily="50" charset="-127"/>
                <a:ea typeface="나눔바른고딕" panose="020B0603020101020101" pitchFamily="50" charset="-127"/>
                <a:cs typeface="Tahoma" pitchFamily="34" charset="0"/>
              </a:rPr>
              <a:t>오는 </a:t>
            </a:r>
            <a:r>
              <a:rPr lang="en-US" altLang="ko-KR" sz="1400" dirty="0" smtClean="0">
                <a:latin typeface="나눔바른고딕" panose="020B0603020101020101" pitchFamily="50" charset="-127"/>
                <a:ea typeface="나눔바른고딕" panose="020B0603020101020101" pitchFamily="50" charset="-127"/>
                <a:cs typeface="Tahoma" pitchFamily="34" charset="0"/>
              </a:rPr>
              <a:t>2019</a:t>
            </a:r>
            <a:r>
              <a:rPr lang="ko-KR" altLang="en-US" sz="1400" dirty="0" smtClean="0">
                <a:latin typeface="나눔바른고딕" panose="020B0603020101020101" pitchFamily="50" charset="-127"/>
                <a:ea typeface="나눔바른고딕" panose="020B0603020101020101" pitchFamily="50" charset="-127"/>
                <a:cs typeface="Tahoma" pitchFamily="34" charset="0"/>
              </a:rPr>
              <a:t>년 </a:t>
            </a:r>
            <a:r>
              <a:rPr lang="en-US" altLang="ko-KR" sz="1400" dirty="0" smtClean="0">
                <a:latin typeface="나눔바른고딕" panose="020B0603020101020101" pitchFamily="50" charset="-127"/>
                <a:ea typeface="나눔바른고딕" panose="020B0603020101020101" pitchFamily="50" charset="-127"/>
                <a:cs typeface="Tahoma" pitchFamily="34" charset="0"/>
              </a:rPr>
              <a:t>8</a:t>
            </a:r>
            <a:r>
              <a:rPr lang="ko-KR" altLang="en-US" sz="1400" dirty="0" smtClean="0">
                <a:latin typeface="나눔바른고딕" panose="020B0603020101020101" pitchFamily="50" charset="-127"/>
                <a:ea typeface="나눔바른고딕" panose="020B0603020101020101" pitchFamily="50" charset="-127"/>
                <a:cs typeface="Tahoma" pitchFamily="34" charset="0"/>
              </a:rPr>
              <a:t>월 </a:t>
            </a:r>
            <a:r>
              <a:rPr lang="en-US" altLang="ko-KR" sz="1400" dirty="0" smtClean="0">
                <a:latin typeface="나눔바른고딕" panose="020B0603020101020101" pitchFamily="50" charset="-127"/>
                <a:ea typeface="나눔바른고딕" panose="020B0603020101020101" pitchFamily="50" charset="-127"/>
                <a:cs typeface="Tahoma" pitchFamily="34" charset="0"/>
              </a:rPr>
              <a:t>28</a:t>
            </a:r>
            <a:r>
              <a:rPr lang="ko-KR" altLang="en-US" sz="1400" dirty="0" smtClean="0">
                <a:latin typeface="나눔바른고딕" panose="020B0603020101020101" pitchFamily="50" charset="-127"/>
                <a:ea typeface="나눔바른고딕" panose="020B0603020101020101" pitchFamily="50" charset="-127"/>
                <a:cs typeface="Tahoma" pitchFamily="34" charset="0"/>
              </a:rPr>
              <a:t>일</a:t>
            </a:r>
            <a:r>
              <a:rPr lang="en-US" altLang="ko-KR" sz="1400" dirty="0" smtClean="0">
                <a:latin typeface="나눔바른고딕" panose="020B0603020101020101" pitchFamily="50" charset="-127"/>
                <a:ea typeface="나눔바른고딕" panose="020B0603020101020101" pitchFamily="50" charset="-127"/>
                <a:cs typeface="Tahoma" pitchFamily="34" charset="0"/>
              </a:rPr>
              <a:t>, </a:t>
            </a:r>
            <a:r>
              <a:rPr lang="ko-KR" altLang="en-US" sz="1400" dirty="0" smtClean="0">
                <a:latin typeface="나눔바른고딕" panose="020B0603020101020101" pitchFamily="50" charset="-127"/>
                <a:ea typeface="나눔바른고딕" panose="020B0603020101020101" pitchFamily="50" charset="-127"/>
                <a:cs typeface="Tahoma" pitchFamily="34" charset="0"/>
              </a:rPr>
              <a:t>서울 코엑스에서 </a:t>
            </a:r>
            <a:r>
              <a:rPr lang="en-US" altLang="ko-KR" sz="1400" dirty="0" smtClean="0">
                <a:latin typeface="나눔바른고딕" panose="020B0603020101020101" pitchFamily="50" charset="-127"/>
                <a:ea typeface="나눔바른고딕" panose="020B0603020101020101" pitchFamily="50" charset="-127"/>
                <a:cs typeface="Tahoma" pitchFamily="34" charset="0"/>
              </a:rPr>
              <a:t>‘</a:t>
            </a:r>
            <a:r>
              <a:rPr lang="ko-KR" altLang="en-US" sz="1400" dirty="0" smtClean="0">
                <a:latin typeface="나눔바른고딕" panose="020B0603020101020101" pitchFamily="50" charset="-127"/>
                <a:ea typeface="나눔바른고딕" panose="020B0603020101020101" pitchFamily="50" charset="-127"/>
                <a:cs typeface="Tahoma" pitchFamily="34" charset="0"/>
              </a:rPr>
              <a:t>글로벌 </a:t>
            </a:r>
            <a:r>
              <a:rPr lang="en-US" altLang="ko-KR" sz="1400" dirty="0" smtClean="0">
                <a:latin typeface="나눔바른고딕" panose="020B0603020101020101" pitchFamily="50" charset="-127"/>
                <a:ea typeface="나눔바른고딕" panose="020B0603020101020101" pitchFamily="50" charset="-127"/>
                <a:cs typeface="Tahoma" pitchFamily="34" charset="0"/>
              </a:rPr>
              <a:t>ICT</a:t>
            </a:r>
            <a:r>
              <a:rPr lang="ko-KR" altLang="en-US" sz="1400" dirty="0" smtClean="0">
                <a:latin typeface="나눔바른고딕" panose="020B0603020101020101" pitchFamily="50" charset="-127"/>
                <a:ea typeface="나눔바른고딕" panose="020B0603020101020101" pitchFamily="50" charset="-127"/>
                <a:cs typeface="Tahoma" pitchFamily="34" charset="0"/>
              </a:rPr>
              <a:t>융합 스마트 섬유제품 동향 세미나</a:t>
            </a:r>
            <a:r>
              <a:rPr lang="en-US" altLang="ko-KR" sz="1400" dirty="0">
                <a:latin typeface="나눔바른고딕" panose="020B0603020101020101" pitchFamily="50" charset="-127"/>
                <a:ea typeface="나눔바른고딕" panose="020B0603020101020101" pitchFamily="50" charset="-127"/>
                <a:cs typeface="Tahoma" pitchFamily="34" charset="0"/>
              </a:rPr>
              <a:t>’</a:t>
            </a:r>
            <a:r>
              <a:rPr lang="ko-KR" altLang="en-US" sz="1400" dirty="0" smtClean="0">
                <a:latin typeface="나눔바른고딕" panose="020B0603020101020101" pitchFamily="50" charset="-127"/>
                <a:ea typeface="나눔바른고딕" panose="020B0603020101020101" pitchFamily="50" charset="-127"/>
                <a:cs typeface="Tahoma" pitchFamily="34" charset="0"/>
              </a:rPr>
              <a:t>가 개최됩니다</a:t>
            </a:r>
            <a:r>
              <a:rPr lang="en-US" altLang="ko-KR" sz="1400" dirty="0" smtClean="0">
                <a:latin typeface="나눔바른고딕" panose="020B0603020101020101" pitchFamily="50" charset="-127"/>
                <a:ea typeface="나눔바른고딕" panose="020B0603020101020101" pitchFamily="50" charset="-127"/>
                <a:cs typeface="Tahoma" pitchFamily="34" charset="0"/>
              </a:rPr>
              <a:t>.</a:t>
            </a: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defRPr/>
            </a:pPr>
            <a:r>
              <a:rPr lang="ko-KR" altLang="en-US" sz="1400" dirty="0" smtClean="0">
                <a:latin typeface="나눔바른고딕" panose="020B0603020101020101" pitchFamily="50" charset="-127"/>
                <a:ea typeface="나눔바른고딕" panose="020B0603020101020101" pitchFamily="50" charset="-127"/>
                <a:cs typeface="Tahoma" pitchFamily="34" charset="0"/>
              </a:rPr>
              <a:t>국내외 전문가와 </a:t>
            </a:r>
            <a:r>
              <a:rPr lang="en-US" altLang="ko-KR" sz="1400" dirty="0" smtClean="0">
                <a:latin typeface="나눔바른고딕" panose="020B0603020101020101" pitchFamily="50" charset="-127"/>
                <a:ea typeface="나눔바른고딕" panose="020B0603020101020101" pitchFamily="50" charset="-127"/>
                <a:cs typeface="Tahoma" pitchFamily="34" charset="0"/>
              </a:rPr>
              <a:t>e-Textile</a:t>
            </a:r>
            <a:r>
              <a:rPr lang="ko-KR" altLang="en-US" sz="1400" dirty="0">
                <a:latin typeface="나눔바른고딕" panose="020B0603020101020101" pitchFamily="50" charset="-127"/>
                <a:ea typeface="나눔바른고딕" panose="020B0603020101020101" pitchFamily="50" charset="-127"/>
                <a:cs typeface="Tahoma" pitchFamily="34" charset="0"/>
              </a:rPr>
              <a:t> </a:t>
            </a:r>
            <a:r>
              <a:rPr lang="ko-KR" altLang="en-US" sz="1400" dirty="0" smtClean="0">
                <a:latin typeface="나눔바른고딕" panose="020B0603020101020101" pitchFamily="50" charset="-127"/>
                <a:ea typeface="나눔바른고딕" panose="020B0603020101020101" pitchFamily="50" charset="-127"/>
                <a:cs typeface="Tahoma" pitchFamily="34" charset="0"/>
              </a:rPr>
              <a:t>및 </a:t>
            </a:r>
            <a:r>
              <a:rPr lang="en-US" altLang="ko-KR" sz="1400" dirty="0" smtClean="0">
                <a:latin typeface="나눔바른고딕" panose="020B0603020101020101" pitchFamily="50" charset="-127"/>
                <a:ea typeface="나눔바른고딕" panose="020B0603020101020101" pitchFamily="50" charset="-127"/>
                <a:cs typeface="Tahoma" pitchFamily="34" charset="0"/>
              </a:rPr>
              <a:t>Smart wear</a:t>
            </a:r>
            <a:r>
              <a:rPr lang="ko-KR" altLang="en-US" sz="1400" dirty="0" smtClean="0">
                <a:latin typeface="나눔바른고딕" panose="020B0603020101020101" pitchFamily="50" charset="-127"/>
                <a:ea typeface="나눔바른고딕" panose="020B0603020101020101" pitchFamily="50" charset="-127"/>
                <a:cs typeface="Tahoma" pitchFamily="34" charset="0"/>
              </a:rPr>
              <a:t>의 기술 동향과 사업화 동향 정보 공유를 통해</a:t>
            </a:r>
            <a:endParaRPr lang="en-US" altLang="ko-KR" sz="1400" dirty="0" smtClean="0">
              <a:latin typeface="나눔바른고딕" panose="020B0603020101020101" pitchFamily="50" charset="-127"/>
              <a:ea typeface="나눔바른고딕" panose="020B0603020101020101" pitchFamily="50" charset="-127"/>
              <a:cs typeface="Tahoma" pitchFamily="34" charset="0"/>
            </a:endParaRP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defRPr/>
            </a:pPr>
            <a:r>
              <a:rPr lang="ko-KR" altLang="en-US" sz="1400" dirty="0" smtClean="0">
                <a:latin typeface="나눔바른고딕" panose="020B0603020101020101" pitchFamily="50" charset="-127"/>
                <a:ea typeface="나눔바른고딕" panose="020B0603020101020101" pitchFamily="50" charset="-127"/>
                <a:cs typeface="Tahoma" pitchFamily="34" charset="0"/>
              </a:rPr>
              <a:t>국내 섬유패션기업의 미래 성장 동력 산업으로의 방향을 탐색하는 유익한 시간 되시기를 바랍니다</a:t>
            </a:r>
            <a:r>
              <a:rPr lang="en-US" altLang="ko-KR" sz="1400" dirty="0" smtClean="0">
                <a:latin typeface="나눔바른고딕" panose="020B0603020101020101" pitchFamily="50" charset="-127"/>
                <a:ea typeface="나눔바른고딕" panose="020B0603020101020101" pitchFamily="50" charset="-127"/>
                <a:cs typeface="Tahoma" pitchFamily="34" charset="0"/>
              </a:rPr>
              <a:t>.</a:t>
            </a:r>
            <a:r>
              <a:rPr lang="ko-KR" altLang="en-US" sz="1400" dirty="0" smtClean="0">
                <a:latin typeface="나눔바른고딕" panose="020B0603020101020101" pitchFamily="50" charset="-127"/>
                <a:ea typeface="나눔바른고딕" panose="020B0603020101020101" pitchFamily="50" charset="-127"/>
                <a:cs typeface="Tahoma" pitchFamily="34" charset="0"/>
              </a:rPr>
              <a:t> </a:t>
            </a:r>
            <a:endParaRPr sz="1400" dirty="0">
              <a:latin typeface="나눔바른고딕" panose="020B0603020101020101" pitchFamily="50" charset="-127"/>
              <a:ea typeface="나눔바른고딕" panose="020B0603020101020101" pitchFamily="50" charset="-127"/>
              <a:cs typeface="Tahoma" pitchFamily="34" charset="0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3765550" y="6206151"/>
            <a:ext cx="568323" cy="90088"/>
          </a:xfrm>
          <a:prstGeom prst="rect">
            <a:avLst/>
          </a:prstGeom>
          <a:solidFill>
            <a:srgbClr val="094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-12705" y="6645272"/>
            <a:ext cx="8105775" cy="430887"/>
          </a:xfrm>
          <a:prstGeom prst="rect">
            <a:avLst/>
          </a:prstGeom>
        </p:spPr>
        <p:txBody>
          <a:bodyPr wrap="square" lIns="0" tIns="0" rIns="0" bIns="0" anchor="ctr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None/>
              <a:defRPr lang="en-US" altLang="ko-KR" sz="2000" dirty="0" smtClean="0">
                <a:latin typeface="Microsoft Sans Serif" pitchFamily="34" charset="0"/>
                <a:ea typeface="+mj-ea"/>
                <a:cs typeface="Microsoft Sans Serif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latin typeface="+mn-lt"/>
                <a:ea typeface="+mn-ea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latin typeface="+mn-lt"/>
                <a:ea typeface="+mn-ea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latin typeface="+mn-lt"/>
                <a:ea typeface="+mn-ea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latin typeface="+mn-lt"/>
                <a:ea typeface="+mn-ea"/>
              </a:defRPr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9pPr>
          </a:lstStyle>
          <a:p>
            <a:pPr marL="0" indent="0" algn="ctr">
              <a:spcBef>
                <a:spcPts val="0"/>
              </a:spcBef>
              <a:defRPr/>
            </a:pPr>
            <a:r>
              <a:rPr lang="en-US" sz="2800" dirty="0" smtClean="0">
                <a:latin typeface="나눔바른고딕" panose="020B0603020101020101" pitchFamily="50" charset="-127"/>
                <a:ea typeface="나눔바른고딕" panose="020B0603020101020101" pitchFamily="50" charset="-127"/>
                <a:cs typeface="Tahoma" pitchFamily="34" charset="0"/>
              </a:rPr>
              <a:t>Overview</a:t>
            </a:r>
            <a:endParaRPr sz="2800" dirty="0">
              <a:latin typeface="나눔바른고딕" panose="020B0603020101020101" pitchFamily="50" charset="-127"/>
              <a:ea typeface="나눔바른고딕" panose="020B0603020101020101" pitchFamily="50" charset="-127"/>
              <a:cs typeface="Tahoma" pitchFamily="34" charset="0"/>
            </a:endParaRPr>
          </a:p>
        </p:txBody>
      </p:sp>
      <p:graphicFrame>
        <p:nvGraphicFramePr>
          <p:cNvPr id="15" name="표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0328468"/>
              </p:ext>
            </p:extLst>
          </p:nvPr>
        </p:nvGraphicFramePr>
        <p:xfrm>
          <a:off x="1047750" y="7398433"/>
          <a:ext cx="5867400" cy="2225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19679">
                  <a:extLst>
                    <a:ext uri="{9D8B030D-6E8A-4147-A177-3AD203B41FA5}">
                      <a16:colId xmlns:a16="http://schemas.microsoft.com/office/drawing/2014/main" val="3273341019"/>
                    </a:ext>
                  </a:extLst>
                </a:gridCol>
                <a:gridCol w="4447721">
                  <a:extLst>
                    <a:ext uri="{9D8B030D-6E8A-4147-A177-3AD203B41FA5}">
                      <a16:colId xmlns:a16="http://schemas.microsoft.com/office/drawing/2014/main" val="63953827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세미나명</a:t>
                      </a:r>
                      <a:endParaRPr lang="ko-KR" altLang="en-US" sz="1400" dirty="0">
                        <a:latin typeface="나눔바른고딕" panose="020B0603020101020101" pitchFamily="50" charset="-127"/>
                        <a:ea typeface="나눔바른고딕" panose="020B0603020101020101" pitchFamily="50" charset="-127"/>
                      </a:endParaRPr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글로벌 </a:t>
                      </a:r>
                      <a:r>
                        <a:rPr lang="en-US" altLang="ko-KR" sz="1400" dirty="0" smtClean="0"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ICT</a:t>
                      </a:r>
                      <a:r>
                        <a:rPr lang="ko-KR" altLang="en-US" sz="1400" dirty="0" smtClean="0"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융합 스마트 섬유제품 동향 세미나</a:t>
                      </a:r>
                      <a:endParaRPr lang="ko-KR" altLang="en-US" sz="1400" dirty="0">
                        <a:latin typeface="나눔바른고딕" panose="020B0603020101020101" pitchFamily="50" charset="-127"/>
                        <a:ea typeface="나눔바른고딕" panose="020B0603020101020101" pitchFamily="50" charset="-127"/>
                      </a:endParaRPr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89499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일        시</a:t>
                      </a:r>
                      <a:endParaRPr lang="ko-KR" altLang="en-US" sz="1400" dirty="0">
                        <a:latin typeface="나눔바른고딕" panose="020B0603020101020101" pitchFamily="50" charset="-127"/>
                        <a:ea typeface="나눔바른고딕" panose="020B0603020101020101" pitchFamily="50" charset="-127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2019</a:t>
                      </a:r>
                      <a:r>
                        <a:rPr lang="ko-KR" altLang="en-US" sz="1400" dirty="0" smtClean="0"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년 </a:t>
                      </a:r>
                      <a:r>
                        <a:rPr lang="en-US" altLang="ko-KR" sz="1400" dirty="0" smtClean="0"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8</a:t>
                      </a:r>
                      <a:r>
                        <a:rPr lang="ko-KR" altLang="en-US" sz="1400" dirty="0" smtClean="0"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월 </a:t>
                      </a:r>
                      <a:r>
                        <a:rPr lang="en-US" altLang="ko-KR" sz="1400" dirty="0" smtClean="0"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28</a:t>
                      </a:r>
                      <a:r>
                        <a:rPr lang="ko-KR" altLang="en-US" sz="1400" dirty="0" smtClean="0"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일</a:t>
                      </a:r>
                      <a:r>
                        <a:rPr lang="en-US" altLang="ko-KR" sz="1400" dirty="0" smtClean="0"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(</a:t>
                      </a:r>
                      <a:r>
                        <a:rPr lang="ko-KR" altLang="en-US" sz="1400" dirty="0" smtClean="0"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수</a:t>
                      </a:r>
                      <a:r>
                        <a:rPr lang="en-US" altLang="ko-KR" sz="1400" dirty="0" smtClean="0"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) </a:t>
                      </a:r>
                      <a:r>
                        <a:rPr lang="en-US" altLang="ko-KR" sz="1400" dirty="0" smtClean="0"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13:00-17:00</a:t>
                      </a:r>
                      <a:endParaRPr lang="ko-KR" altLang="en-US" sz="1400" dirty="0">
                        <a:latin typeface="나눔바른고딕" panose="020B0603020101020101" pitchFamily="50" charset="-127"/>
                        <a:ea typeface="나눔바른고딕" panose="020B0603020101020101" pitchFamily="50" charset="-127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23472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장        소</a:t>
                      </a:r>
                      <a:endParaRPr lang="ko-KR" altLang="en-US" sz="1400" dirty="0">
                        <a:latin typeface="나눔바른고딕" panose="020B0603020101020101" pitchFamily="50" charset="-127"/>
                        <a:ea typeface="나눔바른고딕" panose="020B0603020101020101" pitchFamily="50" charset="-127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코엑스 컨퍼런스룸 </a:t>
                      </a:r>
                      <a:r>
                        <a:rPr lang="en-US" altLang="ko-KR" sz="1400" dirty="0" smtClean="0"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308</a:t>
                      </a:r>
                      <a:r>
                        <a:rPr lang="ko-KR" altLang="en-US" sz="1400" dirty="0" smtClean="0"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호</a:t>
                      </a:r>
                      <a:endParaRPr lang="ko-KR" altLang="en-US" sz="1400" dirty="0">
                        <a:latin typeface="나눔바른고딕" panose="020B0603020101020101" pitchFamily="50" charset="-127"/>
                        <a:ea typeface="나눔바른고딕" panose="020B0603020101020101" pitchFamily="50" charset="-127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5368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주        최</a:t>
                      </a:r>
                      <a:endParaRPr lang="ko-KR" altLang="en-US" sz="1400" dirty="0">
                        <a:latin typeface="나눔바른고딕" panose="020B0603020101020101" pitchFamily="50" charset="-127"/>
                        <a:ea typeface="나눔바른고딕" panose="020B0603020101020101" pitchFamily="50" charset="-127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한국생산기술연구원</a:t>
                      </a:r>
                      <a:r>
                        <a:rPr lang="en-US" altLang="ko-KR" sz="1400" dirty="0" smtClean="0"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, </a:t>
                      </a:r>
                      <a:r>
                        <a:rPr lang="ko-KR" altLang="en-US" sz="1400" dirty="0" smtClean="0"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한국섬유수출입협회</a:t>
                      </a:r>
                      <a:endParaRPr lang="ko-KR" altLang="en-US" sz="1400" dirty="0">
                        <a:latin typeface="나눔바른고딕" panose="020B0603020101020101" pitchFamily="50" charset="-127"/>
                        <a:ea typeface="나눔바른고딕" panose="020B0603020101020101" pitchFamily="50" charset="-127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125916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후        원</a:t>
                      </a:r>
                      <a:endParaRPr lang="ko-KR" altLang="en-US" sz="1400" dirty="0">
                        <a:latin typeface="나눔바른고딕" panose="020B0603020101020101" pitchFamily="50" charset="-127"/>
                        <a:ea typeface="나눔바른고딕" panose="020B0603020101020101" pitchFamily="50" charset="-127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산업통상자원부</a:t>
                      </a:r>
                      <a:endParaRPr lang="ko-KR" altLang="en-US" sz="1400" dirty="0">
                        <a:latin typeface="나눔바른고딕" panose="020B0603020101020101" pitchFamily="50" charset="-127"/>
                        <a:ea typeface="나눔바른고딕" panose="020B0603020101020101" pitchFamily="50" charset="-127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376485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대        상</a:t>
                      </a:r>
                      <a:endParaRPr lang="ko-KR" altLang="en-US" sz="1400" dirty="0">
                        <a:latin typeface="나눔바른고딕" panose="020B0603020101020101" pitchFamily="50" charset="-127"/>
                        <a:ea typeface="나눔바른고딕" panose="020B0603020101020101" pitchFamily="50" charset="-127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섬유패션기업 및 </a:t>
                      </a:r>
                      <a:r>
                        <a:rPr lang="en-US" altLang="ko-KR" sz="1400" dirty="0" smtClean="0"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ICT </a:t>
                      </a:r>
                      <a:r>
                        <a:rPr lang="ko-KR" altLang="en-US" sz="1400" dirty="0" smtClean="0"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융합 제품의 관심기업</a:t>
                      </a:r>
                      <a:r>
                        <a:rPr lang="en-US" altLang="ko-KR" sz="1400" dirty="0" smtClean="0"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, </a:t>
                      </a:r>
                      <a:r>
                        <a:rPr lang="ko-KR" altLang="en-US" sz="1400" dirty="0" smtClean="0"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종사자</a:t>
                      </a:r>
                      <a:endParaRPr lang="ko-KR" altLang="en-US" sz="1400" dirty="0">
                        <a:latin typeface="나눔바른고딕" panose="020B0603020101020101" pitchFamily="50" charset="-127"/>
                        <a:ea typeface="나눔바른고딕" panose="020B0603020101020101" pitchFamily="50" charset="-127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80084644"/>
                  </a:ext>
                </a:extLst>
              </a:tr>
            </a:tbl>
          </a:graphicData>
        </a:graphic>
      </p:graphicFrame>
      <p:sp>
        <p:nvSpPr>
          <p:cNvPr id="17" name="Rectangle 3"/>
          <p:cNvSpPr txBox="1">
            <a:spLocks noChangeArrowheads="1"/>
          </p:cNvSpPr>
          <p:nvPr/>
        </p:nvSpPr>
        <p:spPr bwMode="auto">
          <a:xfrm>
            <a:off x="0" y="10546614"/>
            <a:ext cx="8105775" cy="430887"/>
          </a:xfrm>
          <a:prstGeom prst="rect">
            <a:avLst/>
          </a:prstGeom>
        </p:spPr>
        <p:txBody>
          <a:bodyPr wrap="square" lIns="0" tIns="0" rIns="0" bIns="0" anchor="ctr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None/>
              <a:defRPr lang="en-US" altLang="ko-KR" sz="2000" dirty="0" smtClean="0">
                <a:latin typeface="Microsoft Sans Serif" pitchFamily="34" charset="0"/>
                <a:ea typeface="+mj-ea"/>
                <a:cs typeface="Microsoft Sans Serif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latin typeface="+mn-lt"/>
                <a:ea typeface="+mn-ea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latin typeface="+mn-lt"/>
                <a:ea typeface="+mn-ea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latin typeface="+mn-lt"/>
                <a:ea typeface="+mn-ea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latin typeface="+mn-lt"/>
                <a:ea typeface="+mn-ea"/>
              </a:defRPr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9pPr>
          </a:lstStyle>
          <a:p>
            <a:pPr marL="0" indent="0" algn="ctr">
              <a:spcBef>
                <a:spcPts val="0"/>
              </a:spcBef>
              <a:defRPr/>
            </a:pPr>
            <a:r>
              <a:rPr lang="en-US" sz="2800" dirty="0" smtClean="0">
                <a:latin typeface="나눔바른고딕" panose="020B0603020101020101" pitchFamily="50" charset="-127"/>
                <a:ea typeface="나눔바른고딕" panose="020B0603020101020101" pitchFamily="50" charset="-127"/>
                <a:cs typeface="Tahoma" pitchFamily="34" charset="0"/>
              </a:rPr>
              <a:t>Program</a:t>
            </a:r>
            <a:endParaRPr sz="2800" dirty="0">
              <a:latin typeface="나눔바른고딕" panose="020B0603020101020101" pitchFamily="50" charset="-127"/>
              <a:ea typeface="나눔바른고딕" panose="020B0603020101020101" pitchFamily="50" charset="-127"/>
              <a:cs typeface="Tahoma" pitchFamily="34" charset="0"/>
            </a:endParaRPr>
          </a:p>
        </p:txBody>
      </p:sp>
      <p:graphicFrame>
        <p:nvGraphicFramePr>
          <p:cNvPr id="18" name="표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796362"/>
              </p:ext>
            </p:extLst>
          </p:nvPr>
        </p:nvGraphicFramePr>
        <p:xfrm>
          <a:off x="693734" y="11326535"/>
          <a:ext cx="6692899" cy="4928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84300">
                  <a:extLst>
                    <a:ext uri="{9D8B030D-6E8A-4147-A177-3AD203B41FA5}">
                      <a16:colId xmlns:a16="http://schemas.microsoft.com/office/drawing/2014/main" val="3273341019"/>
                    </a:ext>
                  </a:extLst>
                </a:gridCol>
                <a:gridCol w="3175000">
                  <a:extLst>
                    <a:ext uri="{9D8B030D-6E8A-4147-A177-3AD203B41FA5}">
                      <a16:colId xmlns:a16="http://schemas.microsoft.com/office/drawing/2014/main" val="639538275"/>
                    </a:ext>
                  </a:extLst>
                </a:gridCol>
                <a:gridCol w="2133599">
                  <a:extLst>
                    <a:ext uri="{9D8B030D-6E8A-4147-A177-3AD203B41FA5}">
                      <a16:colId xmlns:a16="http://schemas.microsoft.com/office/drawing/2014/main" val="1627546156"/>
                    </a:ext>
                  </a:extLst>
                </a:gridCol>
              </a:tblGrid>
              <a:tr h="41233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>
                          <a:solidFill>
                            <a:schemeClr val="bg1"/>
                          </a:solidFill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시간</a:t>
                      </a:r>
                      <a:endParaRPr lang="ko-KR" altLang="en-US" sz="1400" dirty="0">
                        <a:solidFill>
                          <a:schemeClr val="bg1"/>
                        </a:solidFill>
                        <a:latin typeface="나눔바른고딕" panose="020B0603020101020101" pitchFamily="50" charset="-127"/>
                        <a:ea typeface="나눔바른고딕" panose="020B0603020101020101" pitchFamily="50" charset="-127"/>
                      </a:endParaRPr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9475E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>
                          <a:solidFill>
                            <a:schemeClr val="bg1"/>
                          </a:solidFill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발표 제목</a:t>
                      </a:r>
                      <a:endParaRPr lang="ko-KR" altLang="en-US" sz="1400" dirty="0">
                        <a:solidFill>
                          <a:schemeClr val="bg1"/>
                        </a:solidFill>
                        <a:latin typeface="나눔바른고딕" panose="020B0603020101020101" pitchFamily="50" charset="-127"/>
                        <a:ea typeface="나눔바른고딕" panose="020B0603020101020101" pitchFamily="50" charset="-127"/>
                      </a:endParaRPr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9475E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>
                          <a:solidFill>
                            <a:schemeClr val="bg1"/>
                          </a:solidFill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연사</a:t>
                      </a:r>
                      <a:endParaRPr lang="ko-KR" altLang="en-US" sz="1400" dirty="0">
                        <a:solidFill>
                          <a:schemeClr val="bg1"/>
                        </a:solidFill>
                        <a:latin typeface="나눔바른고딕" panose="020B0603020101020101" pitchFamily="50" charset="-127"/>
                        <a:ea typeface="나눔바른고딕" panose="020B0603020101020101" pitchFamily="50" charset="-127"/>
                      </a:endParaRPr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9475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8949950"/>
                  </a:ext>
                </a:extLst>
              </a:tr>
              <a:tr h="81336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13:00-14:00</a:t>
                      </a:r>
                      <a:endParaRPr lang="ko-KR" altLang="en-US" sz="1400" dirty="0">
                        <a:latin typeface="나눔바른고딕" panose="020B0603020101020101" pitchFamily="50" charset="-127"/>
                        <a:ea typeface="나눔바른고딕" panose="020B0603020101020101" pitchFamily="50" charset="-127"/>
                      </a:endParaRPr>
                    </a:p>
                  </a:txBody>
                  <a:tcPr anchor="ctr"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공모전</a:t>
                      </a:r>
                      <a:r>
                        <a:rPr lang="en-US" altLang="ko-KR" sz="1400" dirty="0" smtClean="0"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, </a:t>
                      </a:r>
                      <a:r>
                        <a:rPr lang="ko-KR" altLang="en-US" sz="1400" dirty="0" smtClean="0"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산업 유공자 장관 표창 시상식</a:t>
                      </a:r>
                      <a:endParaRPr lang="en-US" altLang="ko-KR" sz="1400" dirty="0" smtClean="0">
                        <a:latin typeface="나눔바른고딕" panose="020B0603020101020101" pitchFamily="50" charset="-127"/>
                        <a:ea typeface="나눔바른고딕" panose="020B0603020101020101" pitchFamily="50" charset="-127"/>
                      </a:endParaRPr>
                    </a:p>
                    <a:p>
                      <a:pPr algn="ctr" latinLnBrk="1"/>
                      <a:r>
                        <a:rPr lang="en-US" altLang="ko-KR" sz="1400" dirty="0" smtClean="0"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(ICT </a:t>
                      </a:r>
                      <a:r>
                        <a:rPr lang="ko-KR" altLang="en-US" sz="1400" dirty="0" smtClean="0"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섬유제품 아이디어 공모전</a:t>
                      </a:r>
                      <a:r>
                        <a:rPr lang="en-US" altLang="ko-KR" sz="1400" dirty="0" smtClean="0"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, </a:t>
                      </a:r>
                    </a:p>
                    <a:p>
                      <a:pPr algn="ctr" latinLnBrk="1"/>
                      <a:r>
                        <a:rPr lang="en-US" altLang="ko-KR" sz="1400" dirty="0" smtClean="0"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3D </a:t>
                      </a:r>
                      <a:r>
                        <a:rPr lang="ko-KR" altLang="en-US" sz="1400" dirty="0" smtClean="0"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크리에이티브공모전</a:t>
                      </a:r>
                      <a:r>
                        <a:rPr lang="en-US" altLang="ko-KR" sz="1400" dirty="0" smtClean="0"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)</a:t>
                      </a:r>
                      <a:endParaRPr lang="ko-KR" altLang="en-US" sz="1400" dirty="0">
                        <a:latin typeface="나눔바른고딕" panose="020B0603020101020101" pitchFamily="50" charset="-127"/>
                        <a:ea typeface="나눔바른고딕" panose="020B0603020101020101" pitchFamily="50" charset="-127"/>
                      </a:endParaRPr>
                    </a:p>
                  </a:txBody>
                  <a:tcPr anchor="ctr"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한국섬유수출입협회</a:t>
                      </a:r>
                      <a:endParaRPr lang="ko-KR" altLang="en-US" sz="1400" dirty="0">
                        <a:latin typeface="나눔바른고딕" panose="020B0603020101020101" pitchFamily="50" charset="-127"/>
                        <a:ea typeface="나눔바른고딕" panose="020B0603020101020101" pitchFamily="50" charset="-127"/>
                      </a:endParaRPr>
                    </a:p>
                  </a:txBody>
                  <a:tcPr anchor="ctr"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75075456"/>
                  </a:ext>
                </a:extLst>
              </a:tr>
              <a:tr h="41233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14:00-14:05</a:t>
                      </a:r>
                      <a:endParaRPr lang="ko-KR" altLang="en-US" sz="1400" dirty="0">
                        <a:latin typeface="나눔바른고딕" panose="020B0603020101020101" pitchFamily="50" charset="-127"/>
                        <a:ea typeface="나눔바른고딕" panose="020B0603020101020101" pitchFamily="50" charset="-127"/>
                      </a:endParaRPr>
                    </a:p>
                  </a:txBody>
                  <a:tcPr anchor="ctr"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인사 말씀</a:t>
                      </a:r>
                      <a:endParaRPr lang="ko-KR" altLang="en-US" sz="1400" dirty="0">
                        <a:latin typeface="나눔바른고딕" panose="020B0603020101020101" pitchFamily="50" charset="-127"/>
                        <a:ea typeface="나눔바른고딕" panose="020B0603020101020101" pitchFamily="50" charset="-127"/>
                      </a:endParaRPr>
                    </a:p>
                  </a:txBody>
                  <a:tcPr anchor="ctr"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사회자</a:t>
                      </a:r>
                      <a:endParaRPr lang="ko-KR" altLang="en-US" sz="1400" dirty="0">
                        <a:latin typeface="나눔바른고딕" panose="020B0603020101020101" pitchFamily="50" charset="-127"/>
                        <a:ea typeface="나눔바른고딕" panose="020B0603020101020101" pitchFamily="50" charset="-127"/>
                      </a:endParaRPr>
                    </a:p>
                  </a:txBody>
                  <a:tcPr anchor="ctr"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32226224"/>
                  </a:ext>
                </a:extLst>
              </a:tr>
              <a:tr h="57613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14:05-14:20</a:t>
                      </a:r>
                      <a:endParaRPr lang="ko-KR" altLang="en-US" sz="1400" dirty="0">
                        <a:latin typeface="나눔바른고딕" panose="020B0603020101020101" pitchFamily="50" charset="-127"/>
                        <a:ea typeface="나눔바른고딕" panose="020B0603020101020101" pitchFamily="50" charset="-127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섬유패션산업 활력제고 방안</a:t>
                      </a:r>
                      <a:endParaRPr lang="ko-KR" altLang="en-US" sz="1400" dirty="0">
                        <a:latin typeface="나눔바른고딕" panose="020B0603020101020101" pitchFamily="50" charset="-127"/>
                        <a:ea typeface="나눔바른고딕" panose="020B0603020101020101" pitchFamily="50" charset="-127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이영열 사무관</a:t>
                      </a:r>
                      <a:endParaRPr lang="en-US" altLang="ko-KR" sz="1400" dirty="0" smtClean="0">
                        <a:latin typeface="나눔바른고딕" panose="020B0603020101020101" pitchFamily="50" charset="-127"/>
                        <a:ea typeface="나눔바른고딕" panose="020B0603020101020101" pitchFamily="50" charset="-127"/>
                      </a:endParaRPr>
                    </a:p>
                    <a:p>
                      <a:pPr algn="ctr" latinLnBrk="1"/>
                      <a:r>
                        <a:rPr lang="en-US" altLang="ko-KR" sz="1200" dirty="0" smtClean="0"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(</a:t>
                      </a:r>
                      <a:r>
                        <a:rPr lang="ko-KR" altLang="en-US" sz="1200" dirty="0" smtClean="0"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산업통상자원부</a:t>
                      </a:r>
                      <a:r>
                        <a:rPr lang="en-US" altLang="ko-KR" sz="1200" dirty="0" smtClean="0"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)</a:t>
                      </a:r>
                      <a:endParaRPr lang="ko-KR" altLang="en-US" sz="1200" dirty="0">
                        <a:latin typeface="나눔바른고딕" panose="020B0603020101020101" pitchFamily="50" charset="-127"/>
                        <a:ea typeface="나눔바른고딕" panose="020B0603020101020101" pitchFamily="50" charset="-127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2347269"/>
                  </a:ext>
                </a:extLst>
              </a:tr>
              <a:tr h="57613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14:20-15:00</a:t>
                      </a:r>
                      <a:endParaRPr lang="ko-KR" altLang="en-US" sz="1400" dirty="0">
                        <a:latin typeface="나눔바른고딕" panose="020B0603020101020101" pitchFamily="50" charset="-127"/>
                        <a:ea typeface="나눔바른고딕" panose="020B0603020101020101" pitchFamily="50" charset="-127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Toyobo’s Flexible Conductive</a:t>
                      </a:r>
                    </a:p>
                    <a:p>
                      <a:pPr algn="ctr" latinLnBrk="1"/>
                      <a:r>
                        <a:rPr lang="en-US" altLang="ko-KR" sz="1400" dirty="0" smtClean="0"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Material for Wearable Technology</a:t>
                      </a:r>
                      <a:endParaRPr lang="ko-KR" altLang="en-US" sz="1400" dirty="0">
                        <a:latin typeface="나눔바른고딕" panose="020B0603020101020101" pitchFamily="50" charset="-127"/>
                        <a:ea typeface="나눔바른고딕" panose="020B0603020101020101" pitchFamily="50" charset="-127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Yusuke</a:t>
                      </a:r>
                      <a:r>
                        <a:rPr lang="en-US" altLang="ko-KR" sz="1400" baseline="0" dirty="0" smtClean="0"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 Shimizu, </a:t>
                      </a:r>
                      <a:r>
                        <a:rPr lang="ko-KR" altLang="en-US" sz="1400" baseline="0" dirty="0" smtClean="0"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권의철</a:t>
                      </a:r>
                      <a:endParaRPr lang="en-US" altLang="ko-KR" sz="1400" baseline="0" dirty="0" smtClean="0">
                        <a:latin typeface="나눔바른고딕" panose="020B0603020101020101" pitchFamily="50" charset="-127"/>
                        <a:ea typeface="나눔바른고딕" panose="020B0603020101020101" pitchFamily="50" charset="-127"/>
                      </a:endParaRPr>
                    </a:p>
                    <a:p>
                      <a:pPr algn="ctr" latinLnBrk="1"/>
                      <a:r>
                        <a:rPr lang="en-US" altLang="ko-KR" sz="1200" baseline="0" dirty="0" smtClean="0"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(TOYOBO)</a:t>
                      </a:r>
                      <a:endParaRPr lang="ko-KR" altLang="en-US" sz="1200" dirty="0">
                        <a:latin typeface="나눔바른고딕" panose="020B0603020101020101" pitchFamily="50" charset="-127"/>
                        <a:ea typeface="나눔바른고딕" panose="020B0603020101020101" pitchFamily="50" charset="-127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536800"/>
                  </a:ext>
                </a:extLst>
              </a:tr>
              <a:tr h="115015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15:00-15:40</a:t>
                      </a:r>
                      <a:endParaRPr lang="ko-KR" altLang="en-US" sz="1400" dirty="0">
                        <a:latin typeface="나눔바른고딕" panose="020B0603020101020101" pitchFamily="50" charset="-127"/>
                        <a:ea typeface="나눔바른고딕" panose="020B0603020101020101" pitchFamily="50" charset="-127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User-Centered Development of</a:t>
                      </a:r>
                    </a:p>
                    <a:p>
                      <a:pPr algn="ctr" latinLnBrk="1"/>
                      <a:r>
                        <a:rPr lang="en-US" altLang="ko-KR" sz="1400" dirty="0" smtClean="0"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Smart</a:t>
                      </a:r>
                      <a:r>
                        <a:rPr lang="en-US" altLang="ko-KR" sz="1400" baseline="0" dirty="0" smtClean="0"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 Wearables</a:t>
                      </a:r>
                      <a:endParaRPr lang="ko-KR" altLang="en-US" sz="1400" dirty="0">
                        <a:latin typeface="나눔바른고딕" panose="020B0603020101020101" pitchFamily="50" charset="-127"/>
                        <a:ea typeface="나눔바른고딕" panose="020B0603020101020101" pitchFamily="50" charset="-127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Ja</a:t>
                      </a:r>
                      <a:r>
                        <a:rPr lang="en-US" altLang="ko-KR" sz="1400" baseline="0" dirty="0" smtClean="0"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n Jordan</a:t>
                      </a:r>
                    </a:p>
                    <a:p>
                      <a:pPr marL="0" marR="0" indent="0" algn="ctr" defTabSz="810616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aseline="0" dirty="0" smtClean="0"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(Institut f</a:t>
                      </a:r>
                      <a:r>
                        <a:rPr lang="en-US" altLang="ko-KR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ür Textiltechnik of RWTH Aachen University)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12591635"/>
                  </a:ext>
                </a:extLst>
              </a:tr>
              <a:tr h="57613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15:40-16:20</a:t>
                      </a:r>
                      <a:endParaRPr lang="ko-KR" altLang="en-US" sz="1400" dirty="0">
                        <a:latin typeface="나눔바른고딕" panose="020B0603020101020101" pitchFamily="50" charset="-127"/>
                        <a:ea typeface="나눔바른고딕" panose="020B0603020101020101" pitchFamily="50" charset="-127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Supercoil Structured Fibers</a:t>
                      </a:r>
                      <a:r>
                        <a:rPr lang="en-US" altLang="ko-KR" sz="1400" baseline="0" dirty="0" smtClean="0"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 for</a:t>
                      </a:r>
                    </a:p>
                    <a:p>
                      <a:pPr algn="ctr" latinLnBrk="1"/>
                      <a:r>
                        <a:rPr lang="en-US" altLang="ko-KR" sz="1400" baseline="0" dirty="0" smtClean="0"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Superelastic Devices</a:t>
                      </a:r>
                      <a:endParaRPr lang="ko-KR" altLang="en-US" sz="1400" dirty="0">
                        <a:latin typeface="나눔바른고딕" panose="020B0603020101020101" pitchFamily="50" charset="-127"/>
                        <a:ea typeface="나눔바른고딕" panose="020B0603020101020101" pitchFamily="50" charset="-127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최창순 박사</a:t>
                      </a:r>
                      <a:endParaRPr lang="en-US" altLang="ko-KR" sz="1400" dirty="0" smtClean="0">
                        <a:latin typeface="나눔바른고딕" panose="020B0603020101020101" pitchFamily="50" charset="-127"/>
                        <a:ea typeface="나눔바른고딕" panose="020B0603020101020101" pitchFamily="50" charset="-127"/>
                      </a:endParaRPr>
                    </a:p>
                    <a:p>
                      <a:pPr algn="ctr" latinLnBrk="1"/>
                      <a:r>
                        <a:rPr lang="en-US" altLang="ko-KR" sz="1200" dirty="0" smtClean="0"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(DGIST)</a:t>
                      </a:r>
                      <a:endParaRPr lang="ko-KR" altLang="en-US" sz="1200" dirty="0">
                        <a:latin typeface="나눔바른고딕" panose="020B0603020101020101" pitchFamily="50" charset="-127"/>
                        <a:ea typeface="나눔바른고딕" panose="020B0603020101020101" pitchFamily="50" charset="-127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37648518"/>
                  </a:ext>
                </a:extLst>
              </a:tr>
              <a:tr h="41233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16:20-17:00</a:t>
                      </a:r>
                      <a:endParaRPr lang="ko-KR" altLang="en-US" sz="1400" dirty="0">
                        <a:latin typeface="나눔바른고딕" panose="020B0603020101020101" pitchFamily="50" charset="-127"/>
                        <a:ea typeface="나눔바른고딕" panose="020B0603020101020101" pitchFamily="50" charset="-127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질의응답 및 네트워킹</a:t>
                      </a:r>
                      <a:endParaRPr lang="ko-KR" altLang="en-US" sz="1400" dirty="0">
                        <a:latin typeface="나눔바른고딕" panose="020B0603020101020101" pitchFamily="50" charset="-127"/>
                        <a:ea typeface="나눔바른고딕" panose="020B0603020101020101" pitchFamily="50" charset="-127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400" dirty="0">
                        <a:latin typeface="나눔바른고딕" panose="020B0603020101020101" pitchFamily="50" charset="-127"/>
                        <a:ea typeface="나눔바른고딕" panose="020B0603020101020101" pitchFamily="50" charset="-127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80084644"/>
                  </a:ext>
                </a:extLst>
              </a:tr>
            </a:tbl>
          </a:graphicData>
        </a:graphic>
      </p:graphicFrame>
      <p:sp>
        <p:nvSpPr>
          <p:cNvPr id="19" name="직사각형 18"/>
          <p:cNvSpPr/>
          <p:nvPr/>
        </p:nvSpPr>
        <p:spPr>
          <a:xfrm>
            <a:off x="-9528" y="18804145"/>
            <a:ext cx="8115303" cy="1703179"/>
          </a:xfrm>
          <a:prstGeom prst="rect">
            <a:avLst/>
          </a:prstGeom>
          <a:solidFill>
            <a:srgbClr val="094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직사각형 19"/>
          <p:cNvSpPr/>
          <p:nvPr/>
        </p:nvSpPr>
        <p:spPr>
          <a:xfrm>
            <a:off x="3756023" y="10080732"/>
            <a:ext cx="568323" cy="90088"/>
          </a:xfrm>
          <a:prstGeom prst="rect">
            <a:avLst/>
          </a:prstGeom>
          <a:solidFill>
            <a:srgbClr val="094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3697286" y="16721468"/>
            <a:ext cx="568323" cy="90088"/>
          </a:xfrm>
          <a:prstGeom prst="rect">
            <a:avLst/>
          </a:prstGeom>
          <a:solidFill>
            <a:srgbClr val="094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Rectangle 3"/>
          <p:cNvSpPr txBox="1">
            <a:spLocks noChangeArrowheads="1"/>
          </p:cNvSpPr>
          <p:nvPr/>
        </p:nvSpPr>
        <p:spPr bwMode="auto">
          <a:xfrm>
            <a:off x="0" y="17095532"/>
            <a:ext cx="8093070" cy="430887"/>
          </a:xfrm>
          <a:prstGeom prst="rect">
            <a:avLst/>
          </a:prstGeom>
        </p:spPr>
        <p:txBody>
          <a:bodyPr wrap="square" lIns="0" tIns="0" rIns="0" bIns="0" anchor="ctr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None/>
              <a:defRPr lang="en-US" altLang="ko-KR" sz="2000" dirty="0" smtClean="0">
                <a:latin typeface="Microsoft Sans Serif" pitchFamily="34" charset="0"/>
                <a:ea typeface="+mj-ea"/>
                <a:cs typeface="Microsoft Sans Serif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latin typeface="+mn-lt"/>
                <a:ea typeface="+mn-ea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latin typeface="+mn-lt"/>
                <a:ea typeface="+mn-ea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latin typeface="+mn-lt"/>
                <a:ea typeface="+mn-ea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latin typeface="+mn-lt"/>
                <a:ea typeface="+mn-ea"/>
              </a:defRPr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9pPr>
          </a:lstStyle>
          <a:p>
            <a:pPr marL="0" indent="0" algn="ctr">
              <a:spcBef>
                <a:spcPts val="0"/>
              </a:spcBef>
              <a:defRPr/>
            </a:pPr>
            <a:r>
              <a:rPr lang="en-US" sz="2800" dirty="0" smtClean="0">
                <a:latin typeface="나눔바른고딕" panose="020B0603020101020101" pitchFamily="50" charset="-127"/>
                <a:ea typeface="나눔바른고딕" panose="020B0603020101020101" pitchFamily="50" charset="-127"/>
                <a:cs typeface="Tahoma" pitchFamily="34" charset="0"/>
              </a:rPr>
              <a:t>Registration</a:t>
            </a:r>
            <a:endParaRPr sz="2800" dirty="0">
              <a:latin typeface="나눔바른고딕" panose="020B0603020101020101" pitchFamily="50" charset="-127"/>
              <a:ea typeface="나눔바른고딕" panose="020B0603020101020101" pitchFamily="50" charset="-127"/>
              <a:cs typeface="Tahoma" pitchFamily="34" charset="0"/>
            </a:endParaRPr>
          </a:p>
        </p:txBody>
      </p:sp>
      <p:sp>
        <p:nvSpPr>
          <p:cNvPr id="23" name="Rectangle 3"/>
          <p:cNvSpPr txBox="1">
            <a:spLocks noChangeArrowheads="1"/>
          </p:cNvSpPr>
          <p:nvPr/>
        </p:nvSpPr>
        <p:spPr bwMode="auto">
          <a:xfrm>
            <a:off x="0" y="17680534"/>
            <a:ext cx="8093070" cy="969496"/>
          </a:xfrm>
          <a:prstGeom prst="rect">
            <a:avLst/>
          </a:prstGeom>
        </p:spPr>
        <p:txBody>
          <a:bodyPr wrap="square" lIns="0" tIns="0" rIns="0" bIns="0" anchor="ctr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None/>
              <a:defRPr lang="en-US" altLang="ko-KR" sz="2000" dirty="0" smtClean="0">
                <a:latin typeface="Microsoft Sans Serif" pitchFamily="34" charset="0"/>
                <a:ea typeface="+mj-ea"/>
                <a:cs typeface="Microsoft Sans Serif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latin typeface="+mn-lt"/>
                <a:ea typeface="+mn-ea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latin typeface="+mn-lt"/>
                <a:ea typeface="+mn-ea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latin typeface="+mn-lt"/>
                <a:ea typeface="+mn-ea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latin typeface="+mn-lt"/>
                <a:ea typeface="+mn-ea"/>
              </a:defRPr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9pPr>
          </a:lstStyle>
          <a:p>
            <a:pPr marL="0" indent="0" algn="ctr">
              <a:lnSpc>
                <a:spcPct val="150000"/>
              </a:lnSpc>
              <a:spcBef>
                <a:spcPts val="0"/>
              </a:spcBef>
              <a:defRPr/>
            </a:pPr>
            <a:r>
              <a:rPr lang="ko-KR" altLang="en-US" sz="1400" dirty="0" smtClean="0">
                <a:latin typeface="나눔바른고딕" panose="020B0603020101020101" pitchFamily="50" charset="-127"/>
                <a:ea typeface="나눔바른고딕" panose="020B0603020101020101" pitchFamily="50" charset="-127"/>
                <a:cs typeface="Tahoma" pitchFamily="34" charset="0"/>
              </a:rPr>
              <a:t>참가 희망자의 </a:t>
            </a:r>
            <a:r>
              <a:rPr lang="ko-KR" altLang="en-US" sz="1400" b="1" dirty="0" smtClean="0">
                <a:latin typeface="나눔바른고딕" panose="020B0603020101020101" pitchFamily="50" charset="-127"/>
                <a:ea typeface="나눔바른고딕" panose="020B0603020101020101" pitchFamily="50" charset="-127"/>
                <a:cs typeface="Tahoma" pitchFamily="34" charset="0"/>
              </a:rPr>
              <a:t>소속 </a:t>
            </a:r>
            <a:r>
              <a:rPr lang="en-US" altLang="ko-KR" sz="1400" b="1" dirty="0" smtClean="0">
                <a:latin typeface="나눔바른고딕" panose="020B0603020101020101" pitchFamily="50" charset="-127"/>
                <a:ea typeface="나눔바른고딕" panose="020B0603020101020101" pitchFamily="50" charset="-127"/>
                <a:cs typeface="Tahoma" pitchFamily="34" charset="0"/>
              </a:rPr>
              <a:t>/ </a:t>
            </a:r>
            <a:r>
              <a:rPr lang="ko-KR" altLang="en-US" sz="1400" b="1" dirty="0" smtClean="0">
                <a:latin typeface="나눔바른고딕" panose="020B0603020101020101" pitchFamily="50" charset="-127"/>
                <a:ea typeface="나눔바른고딕" panose="020B0603020101020101" pitchFamily="50" charset="-127"/>
                <a:cs typeface="Tahoma" pitchFamily="34" charset="0"/>
              </a:rPr>
              <a:t>부서 </a:t>
            </a:r>
            <a:r>
              <a:rPr lang="en-US" altLang="ko-KR" sz="1400" b="1" dirty="0" smtClean="0">
                <a:latin typeface="나눔바른고딕" panose="020B0603020101020101" pitchFamily="50" charset="-127"/>
                <a:ea typeface="나눔바른고딕" panose="020B0603020101020101" pitchFamily="50" charset="-127"/>
                <a:cs typeface="Tahoma" pitchFamily="34" charset="0"/>
              </a:rPr>
              <a:t>/ </a:t>
            </a:r>
            <a:r>
              <a:rPr lang="ko-KR" altLang="en-US" sz="1400" b="1" dirty="0" smtClean="0">
                <a:latin typeface="나눔바른고딕" panose="020B0603020101020101" pitchFamily="50" charset="-127"/>
                <a:ea typeface="나눔바른고딕" panose="020B0603020101020101" pitchFamily="50" charset="-127"/>
                <a:cs typeface="Tahoma" pitchFamily="34" charset="0"/>
              </a:rPr>
              <a:t>직위 </a:t>
            </a:r>
            <a:r>
              <a:rPr lang="en-US" altLang="ko-KR" sz="1400" b="1" dirty="0" smtClean="0">
                <a:latin typeface="나눔바른고딕" panose="020B0603020101020101" pitchFamily="50" charset="-127"/>
                <a:ea typeface="나눔바른고딕" panose="020B0603020101020101" pitchFamily="50" charset="-127"/>
                <a:cs typeface="Tahoma" pitchFamily="34" charset="0"/>
              </a:rPr>
              <a:t>/ </a:t>
            </a:r>
            <a:r>
              <a:rPr lang="ko-KR" altLang="en-US" sz="1400" b="1" dirty="0" smtClean="0">
                <a:latin typeface="나눔바른고딕" panose="020B0603020101020101" pitchFamily="50" charset="-127"/>
                <a:ea typeface="나눔바른고딕" panose="020B0603020101020101" pitchFamily="50" charset="-127"/>
                <a:cs typeface="Tahoma" pitchFamily="34" charset="0"/>
              </a:rPr>
              <a:t>성명 </a:t>
            </a:r>
            <a:r>
              <a:rPr lang="en-US" altLang="ko-KR" sz="1400" b="1" dirty="0" smtClean="0">
                <a:latin typeface="나눔바른고딕" panose="020B0603020101020101" pitchFamily="50" charset="-127"/>
                <a:ea typeface="나눔바른고딕" panose="020B0603020101020101" pitchFamily="50" charset="-127"/>
                <a:cs typeface="Tahoma" pitchFamily="34" charset="0"/>
              </a:rPr>
              <a:t>/ </a:t>
            </a:r>
            <a:r>
              <a:rPr lang="ko-KR" altLang="en-US" sz="1400" b="1" dirty="0" smtClean="0">
                <a:latin typeface="나눔바른고딕" panose="020B0603020101020101" pitchFamily="50" charset="-127"/>
                <a:ea typeface="나눔바른고딕" panose="020B0603020101020101" pitchFamily="50" charset="-127"/>
                <a:cs typeface="Tahoma" pitchFamily="34" charset="0"/>
              </a:rPr>
              <a:t>휴대폰 </a:t>
            </a:r>
            <a:r>
              <a:rPr lang="en-US" altLang="ko-KR" sz="1400" b="1" dirty="0" smtClean="0">
                <a:latin typeface="나눔바른고딕" panose="020B0603020101020101" pitchFamily="50" charset="-127"/>
                <a:ea typeface="나눔바른고딕" panose="020B0603020101020101" pitchFamily="50" charset="-127"/>
                <a:cs typeface="Tahoma" pitchFamily="34" charset="0"/>
              </a:rPr>
              <a:t>/ </a:t>
            </a:r>
            <a:r>
              <a:rPr lang="ko-KR" altLang="en-US" sz="1400" b="1" dirty="0" smtClean="0">
                <a:latin typeface="나눔바른고딕" panose="020B0603020101020101" pitchFamily="50" charset="-127"/>
                <a:ea typeface="나눔바른고딕" panose="020B0603020101020101" pitchFamily="50" charset="-127"/>
                <a:cs typeface="Tahoma" pitchFamily="34" charset="0"/>
              </a:rPr>
              <a:t>이메일</a:t>
            </a:r>
            <a:r>
              <a:rPr lang="ko-KR" altLang="en-US" sz="1400" dirty="0" smtClean="0">
                <a:latin typeface="나눔바른고딕" panose="020B0603020101020101" pitchFamily="50" charset="-127"/>
                <a:ea typeface="나눔바른고딕" panose="020B0603020101020101" pitchFamily="50" charset="-127"/>
                <a:cs typeface="Tahoma" pitchFamily="34" charset="0"/>
              </a:rPr>
              <a:t>을 아래의 이메일로 송부 부탁드립니다</a:t>
            </a:r>
            <a:r>
              <a:rPr lang="en-US" altLang="ko-KR" sz="1400" dirty="0" smtClean="0">
                <a:latin typeface="나눔바른고딕" panose="020B0603020101020101" pitchFamily="50" charset="-127"/>
                <a:ea typeface="나눔바른고딕" panose="020B0603020101020101" pitchFamily="50" charset="-127"/>
                <a:cs typeface="Tahoma" pitchFamily="34" charset="0"/>
              </a:rPr>
              <a:t>.</a:t>
            </a: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defRPr/>
            </a:pPr>
            <a:r>
              <a:rPr lang="ko-KR" altLang="en-US" sz="1400" dirty="0" smtClean="0">
                <a:latin typeface="나눔바른고딕" panose="020B0603020101020101" pitchFamily="50" charset="-127"/>
                <a:ea typeface="나눔바른고딕" panose="020B0603020101020101" pitchFamily="50" charset="-127"/>
                <a:cs typeface="Tahoma" pitchFamily="34" charset="0"/>
              </a:rPr>
              <a:t>한국생산기술연구원 권지현 연구원 </a:t>
            </a:r>
            <a:r>
              <a:rPr lang="en-US" altLang="ko-KR" sz="1400" dirty="0" smtClean="0">
                <a:latin typeface="나눔바른고딕" panose="020B0603020101020101" pitchFamily="50" charset="-127"/>
                <a:ea typeface="나눔바른고딕" panose="020B0603020101020101" pitchFamily="50" charset="-127"/>
                <a:cs typeface="Tahoma" pitchFamily="34" charset="0"/>
              </a:rPr>
              <a:t>(Mail. </a:t>
            </a:r>
            <a:r>
              <a:rPr lang="en-US" altLang="ko-KR" sz="1400" b="1" dirty="0" smtClean="0">
                <a:solidFill>
                  <a:srgbClr val="002060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Tahoma" pitchFamily="34" charset="0"/>
              </a:rPr>
              <a:t>happyknh@kitech.re.kr</a:t>
            </a:r>
            <a:r>
              <a:rPr lang="en-US" altLang="ko-KR" sz="1400" dirty="0" smtClean="0">
                <a:latin typeface="나눔바른고딕" panose="020B0603020101020101" pitchFamily="50" charset="-127"/>
                <a:ea typeface="나눔바른고딕" panose="020B0603020101020101" pitchFamily="50" charset="-127"/>
                <a:cs typeface="Tahoma" pitchFamily="34" charset="0"/>
              </a:rPr>
              <a:t>   Tel. 031-8040-6236)</a:t>
            </a: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defRPr/>
            </a:pPr>
            <a:r>
              <a:rPr lang="en-US" altLang="ko-KR" sz="1400" dirty="0" smtClean="0">
                <a:latin typeface="나눔바른고딕" panose="020B0603020101020101" pitchFamily="50" charset="-127"/>
                <a:ea typeface="나눔바른고딕" panose="020B0603020101020101" pitchFamily="50" charset="-127"/>
                <a:cs typeface="Tahoma" pitchFamily="34" charset="0"/>
              </a:rPr>
              <a:t>※ </a:t>
            </a:r>
            <a:r>
              <a:rPr lang="ko-KR" altLang="en-US" sz="1400" dirty="0" smtClean="0">
                <a:latin typeface="나눔바른고딕" panose="020B0603020101020101" pitchFamily="50" charset="-127"/>
                <a:ea typeface="나눔바른고딕" panose="020B0603020101020101" pitchFamily="50" charset="-127"/>
                <a:cs typeface="Tahoma" pitchFamily="34" charset="0"/>
              </a:rPr>
              <a:t>참가비는 무료이며</a:t>
            </a:r>
            <a:r>
              <a:rPr lang="en-US" altLang="ko-KR" sz="1400" dirty="0" smtClean="0">
                <a:latin typeface="나눔바른고딕" panose="020B0603020101020101" pitchFamily="50" charset="-127"/>
                <a:ea typeface="나눔바른고딕" panose="020B0603020101020101" pitchFamily="50" charset="-127"/>
                <a:cs typeface="Tahoma" pitchFamily="34" charset="0"/>
              </a:rPr>
              <a:t>, </a:t>
            </a:r>
            <a:r>
              <a:rPr lang="ko-KR" altLang="en-US" sz="1400" dirty="0" smtClean="0">
                <a:latin typeface="나눔바른고딕" panose="020B0603020101020101" pitchFamily="50" charset="-127"/>
                <a:ea typeface="나눔바른고딕" panose="020B0603020101020101" pitchFamily="50" charset="-127"/>
                <a:cs typeface="Tahoma" pitchFamily="34" charset="0"/>
              </a:rPr>
              <a:t>좌석이 한정된 관계로 선착순 마감 예정입니다</a:t>
            </a:r>
            <a:r>
              <a:rPr lang="en-US" altLang="ko-KR" sz="1400" dirty="0" smtClean="0">
                <a:latin typeface="나눔바른고딕" panose="020B0603020101020101" pitchFamily="50" charset="-127"/>
                <a:ea typeface="나눔바른고딕" panose="020B0603020101020101" pitchFamily="50" charset="-127"/>
                <a:cs typeface="Tahoma" pitchFamily="34" charset="0"/>
              </a:rPr>
              <a:t>.</a:t>
            </a:r>
          </a:p>
        </p:txBody>
      </p:sp>
      <p:cxnSp>
        <p:nvCxnSpPr>
          <p:cNvPr id="14" name="직선 연결선 13"/>
          <p:cNvCxnSpPr/>
          <p:nvPr/>
        </p:nvCxnSpPr>
        <p:spPr>
          <a:xfrm flipH="1">
            <a:off x="2628900" y="19069049"/>
            <a:ext cx="0" cy="1224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"/>
          <p:cNvSpPr txBox="1">
            <a:spLocks noChangeArrowheads="1"/>
          </p:cNvSpPr>
          <p:nvPr/>
        </p:nvSpPr>
        <p:spPr bwMode="auto">
          <a:xfrm>
            <a:off x="2782886" y="19026564"/>
            <a:ext cx="5016843" cy="1292662"/>
          </a:xfrm>
          <a:prstGeom prst="rect">
            <a:avLst/>
          </a:prstGeom>
        </p:spPr>
        <p:txBody>
          <a:bodyPr wrap="square" lIns="0" tIns="0" rIns="0" bIns="0" anchor="ctr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None/>
              <a:defRPr lang="en-US" altLang="ko-KR" sz="2000" dirty="0" smtClean="0">
                <a:latin typeface="Microsoft Sans Serif" pitchFamily="34" charset="0"/>
                <a:ea typeface="+mj-ea"/>
                <a:cs typeface="Microsoft Sans Serif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latin typeface="+mn-lt"/>
                <a:ea typeface="+mn-ea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latin typeface="+mn-lt"/>
                <a:ea typeface="+mn-ea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latin typeface="+mn-lt"/>
                <a:ea typeface="+mn-ea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latin typeface="+mn-lt"/>
                <a:ea typeface="+mn-ea"/>
              </a:defRPr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defRPr/>
            </a:pPr>
            <a:r>
              <a:rPr lang="ko-KR" altLang="en-US" sz="1400" dirty="0" smtClean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Tahoma" pitchFamily="34" charset="0"/>
              </a:rPr>
              <a:t>문의처 </a:t>
            </a:r>
            <a:r>
              <a:rPr lang="ko-KR" altLang="en-US" sz="1400" b="1" dirty="0" smtClean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Tahoma" pitchFamily="34" charset="0"/>
              </a:rPr>
              <a:t>한국생산기술연구원</a:t>
            </a:r>
            <a:endParaRPr lang="en-US" altLang="ko-KR" sz="1400" b="1" dirty="0" smtClean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cs typeface="Tahoma" pitchFamily="34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defRPr/>
            </a:pPr>
            <a:r>
              <a:rPr lang="en-US" altLang="ko-KR" sz="1400" dirty="0" smtClean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Tahoma" pitchFamily="34" charset="0"/>
              </a:rPr>
              <a:t>Tel : 031-8040-6236   Fax : 031-8040-6220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defRPr/>
            </a:pPr>
            <a:r>
              <a:rPr lang="en-US" altLang="ko-KR" sz="1400" dirty="0" smtClean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Tahoma" pitchFamily="34" charset="0"/>
              </a:rPr>
              <a:t>E-mail : happyknh@kitech.re.kr</a:t>
            </a:r>
            <a:endParaRPr lang="en-US" altLang="ko-KR" sz="1400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cs typeface="Tahoma" pitchFamily="34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defRPr/>
            </a:pPr>
            <a:r>
              <a:rPr lang="en-US" altLang="ko-KR" sz="1400" dirty="0" smtClean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Tahoma" pitchFamily="34" charset="0"/>
              </a:rPr>
              <a:t>(</a:t>
            </a:r>
            <a:r>
              <a:rPr lang="ko-KR" altLang="en-US" sz="1400" dirty="0" smtClean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Tahoma" pitchFamily="34" charset="0"/>
              </a:rPr>
              <a:t>우</a:t>
            </a:r>
            <a:r>
              <a:rPr lang="en-US" altLang="ko-KR" sz="1400" dirty="0" smtClean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Tahoma" pitchFamily="34" charset="0"/>
              </a:rPr>
              <a:t>)15588 </a:t>
            </a:r>
            <a:r>
              <a:rPr lang="ko-KR" altLang="en-US" sz="1400" dirty="0" smtClean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Tahoma" pitchFamily="34" charset="0"/>
              </a:rPr>
              <a:t>경기도 안산시 상록구 항가울로 </a:t>
            </a:r>
            <a:r>
              <a:rPr lang="en-US" altLang="ko-KR" sz="1400" dirty="0" smtClean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Tahoma" pitchFamily="34" charset="0"/>
              </a:rPr>
              <a:t>143 </a:t>
            </a:r>
            <a:r>
              <a:rPr lang="ko-KR" altLang="en-US" sz="1400" dirty="0" smtClean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Tahoma" pitchFamily="34" charset="0"/>
              </a:rPr>
              <a:t>융복합동 </a:t>
            </a:r>
            <a:r>
              <a:rPr lang="en-US" altLang="ko-KR" sz="1400" dirty="0" smtClean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Tahoma" pitchFamily="34" charset="0"/>
              </a:rPr>
              <a:t>413</a:t>
            </a:r>
            <a:r>
              <a:rPr lang="ko-KR" altLang="en-US" sz="1400" dirty="0" smtClean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Tahoma" pitchFamily="34" charset="0"/>
              </a:rPr>
              <a:t>호</a:t>
            </a:r>
            <a:endParaRPr lang="en-US" altLang="ko-KR" sz="1400" dirty="0" smtClean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cs typeface="Tahoma" pitchFamily="34" charset="0"/>
            </a:endParaRPr>
          </a:p>
        </p:txBody>
      </p:sp>
      <p:pic>
        <p:nvPicPr>
          <p:cNvPr id="16" name="그림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78" y="19285593"/>
            <a:ext cx="1988822" cy="450395"/>
          </a:xfrm>
          <a:prstGeom prst="rect">
            <a:avLst/>
          </a:prstGeom>
        </p:spPr>
      </p:pic>
      <p:pic>
        <p:nvPicPr>
          <p:cNvPr id="27" name="그림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327" y="18891648"/>
            <a:ext cx="1257303" cy="394080"/>
          </a:xfrm>
          <a:prstGeom prst="rect">
            <a:avLst/>
          </a:prstGeom>
        </p:spPr>
      </p:pic>
      <p:pic>
        <p:nvPicPr>
          <p:cNvPr id="37" name="그림 36"/>
          <p:cNvPicPr>
            <a:picLocks noChangeAspect="1"/>
          </p:cNvPicPr>
          <p:nvPr/>
        </p:nvPicPr>
        <p:blipFill>
          <a:blip r:embed="rId4">
            <a:clrChange>
              <a:clrFrom>
                <a:srgbClr val="09455C"/>
              </a:clrFrom>
              <a:clrTo>
                <a:srgbClr val="09455C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100" y="4713"/>
            <a:ext cx="1069181" cy="335117"/>
          </a:xfrm>
          <a:prstGeom prst="rect">
            <a:avLst/>
          </a:prstGeom>
        </p:spPr>
      </p:pic>
      <p:pic>
        <p:nvPicPr>
          <p:cNvPr id="39" name="그림 3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50" t="68820" r="5033" b="21146"/>
          <a:stretch/>
        </p:blipFill>
        <p:spPr>
          <a:xfrm>
            <a:off x="1087121" y="11025"/>
            <a:ext cx="1645237" cy="326628"/>
          </a:xfrm>
          <a:prstGeom prst="rect">
            <a:avLst/>
          </a:prstGeom>
        </p:spPr>
      </p:pic>
      <p:pic>
        <p:nvPicPr>
          <p:cNvPr id="40" name="그림 3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50" t="68820" r="5033" b="21146"/>
          <a:stretch/>
        </p:blipFill>
        <p:spPr>
          <a:xfrm>
            <a:off x="81810" y="19735988"/>
            <a:ext cx="1931880" cy="383535"/>
          </a:xfrm>
          <a:prstGeom prst="rect">
            <a:avLst/>
          </a:prstGeom>
        </p:spPr>
      </p:pic>
      <p:pic>
        <p:nvPicPr>
          <p:cNvPr id="41" name="그림 4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1443" y="20090334"/>
            <a:ext cx="1676400" cy="366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0262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242</TotalTime>
  <Words>261</Words>
  <Application>Microsoft Office PowerPoint</Application>
  <PresentationFormat>사용자 지정</PresentationFormat>
  <Paragraphs>61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8" baseType="lpstr">
      <vt:lpstr>나눔바른고딕</vt:lpstr>
      <vt:lpstr>맑은 고딕</vt:lpstr>
      <vt:lpstr>Arial</vt:lpstr>
      <vt:lpstr>Calibri</vt:lpstr>
      <vt:lpstr>Calibri Light</vt:lpstr>
      <vt:lpstr>Tahoma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Yoonkyung</dc:creator>
  <cp:lastModifiedBy>Yoonkyung</cp:lastModifiedBy>
  <cp:revision>16</cp:revision>
  <dcterms:created xsi:type="dcterms:W3CDTF">2019-07-30T07:41:13Z</dcterms:created>
  <dcterms:modified xsi:type="dcterms:W3CDTF">2019-08-02T04:27:23Z</dcterms:modified>
</cp:coreProperties>
</file>